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72" r:id="rId3"/>
    <p:sldId id="273" r:id="rId4"/>
    <p:sldId id="257" r:id="rId5"/>
    <p:sldId id="258" r:id="rId6"/>
    <p:sldId id="271" r:id="rId7"/>
    <p:sldId id="259" r:id="rId8"/>
    <p:sldId id="27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86369"/>
  </p:normalViewPr>
  <p:slideViewPr>
    <p:cSldViewPr snapToGrid="0">
      <p:cViewPr varScale="1">
        <p:scale>
          <a:sx n="79" d="100"/>
          <a:sy n="79" d="100"/>
        </p:scale>
        <p:origin x="58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0C184A7-99B7-8347-A992-5FB2B5A79FCF}" type="datetimeFigureOut">
              <a:rPr lang="en-US" smtClean="0"/>
              <a:t>9/20/2022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211BA0-8535-4F4C-BCC2-5C6A1EADFDD0}" type="slidenum">
              <a:rPr lang="en-US" smtClean="0"/>
              <a:t>‹#›</a:t>
            </a:fld>
            <a:endParaRPr lang="en-US"/>
          </a:p>
        </p:txBody>
      </p:sp>
    </p:spTree>
    <p:extLst>
      <p:ext uri="{BB962C8B-B14F-4D97-AF65-F5344CB8AC3E}">
        <p14:creationId xmlns:p14="http://schemas.microsoft.com/office/powerpoint/2010/main" val="3026540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0C184A7-99B7-8347-A992-5FB2B5A79FCF}" type="datetimeFigureOut">
              <a:rPr lang="en-US" smtClean="0"/>
              <a:t>9/20/2022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211BA0-8535-4F4C-BCC2-5C6A1EADFDD0}" type="slidenum">
              <a:rPr lang="en-US" smtClean="0"/>
              <a:t>‹#›</a:t>
            </a:fld>
            <a:endParaRPr lang="en-US"/>
          </a:p>
        </p:txBody>
      </p:sp>
    </p:spTree>
    <p:extLst>
      <p:ext uri="{BB962C8B-B14F-4D97-AF65-F5344CB8AC3E}">
        <p14:creationId xmlns:p14="http://schemas.microsoft.com/office/powerpoint/2010/main" val="1918188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0C184A7-99B7-8347-A992-5FB2B5A79FCF}" type="datetimeFigureOut">
              <a:rPr lang="en-US" smtClean="0"/>
              <a:t>9/20/2022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211BA0-8535-4F4C-BCC2-5C6A1EADFDD0}"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7791139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0C184A7-99B7-8347-A992-5FB2B5A79FCF}" type="datetimeFigureOut">
              <a:rPr lang="en-US" smtClean="0"/>
              <a:t>9/20/2022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211BA0-8535-4F4C-BCC2-5C6A1EADFDD0}" type="slidenum">
              <a:rPr lang="en-US" smtClean="0"/>
              <a:t>‹#›</a:t>
            </a:fld>
            <a:endParaRPr lang="en-US"/>
          </a:p>
        </p:txBody>
      </p:sp>
    </p:spTree>
    <p:extLst>
      <p:ext uri="{BB962C8B-B14F-4D97-AF65-F5344CB8AC3E}">
        <p14:creationId xmlns:p14="http://schemas.microsoft.com/office/powerpoint/2010/main" val="407256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0C184A7-99B7-8347-A992-5FB2B5A79FCF}" type="datetimeFigureOut">
              <a:rPr lang="en-US" smtClean="0"/>
              <a:t>9/20/2022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211BA0-8535-4F4C-BCC2-5C6A1EADFDD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042966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0C184A7-99B7-8347-A992-5FB2B5A79FCF}" type="datetimeFigureOut">
              <a:rPr lang="en-US" smtClean="0"/>
              <a:t>9/20/2022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211BA0-8535-4F4C-BCC2-5C6A1EADFDD0}" type="slidenum">
              <a:rPr lang="en-US" smtClean="0"/>
              <a:t>‹#›</a:t>
            </a:fld>
            <a:endParaRPr lang="en-US"/>
          </a:p>
        </p:txBody>
      </p:sp>
    </p:spTree>
    <p:extLst>
      <p:ext uri="{BB962C8B-B14F-4D97-AF65-F5344CB8AC3E}">
        <p14:creationId xmlns:p14="http://schemas.microsoft.com/office/powerpoint/2010/main" val="15248258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C184A7-99B7-8347-A992-5FB2B5A79FCF}" type="datetimeFigureOut">
              <a:rPr lang="en-US" smtClean="0"/>
              <a:t>9/20/2022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211BA0-8535-4F4C-BCC2-5C6A1EADFDD0}" type="slidenum">
              <a:rPr lang="en-US" smtClean="0"/>
              <a:t>‹#›</a:t>
            </a:fld>
            <a:endParaRPr lang="en-US"/>
          </a:p>
        </p:txBody>
      </p:sp>
    </p:spTree>
    <p:extLst>
      <p:ext uri="{BB962C8B-B14F-4D97-AF65-F5344CB8AC3E}">
        <p14:creationId xmlns:p14="http://schemas.microsoft.com/office/powerpoint/2010/main" val="39861955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C184A7-99B7-8347-A992-5FB2B5A79FCF}" type="datetimeFigureOut">
              <a:rPr lang="en-US" smtClean="0"/>
              <a:t>9/20/2022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211BA0-8535-4F4C-BCC2-5C6A1EADFDD0}" type="slidenum">
              <a:rPr lang="en-US" smtClean="0"/>
              <a:t>‹#›</a:t>
            </a:fld>
            <a:endParaRPr lang="en-US"/>
          </a:p>
        </p:txBody>
      </p:sp>
    </p:spTree>
    <p:extLst>
      <p:ext uri="{BB962C8B-B14F-4D97-AF65-F5344CB8AC3E}">
        <p14:creationId xmlns:p14="http://schemas.microsoft.com/office/powerpoint/2010/main" val="3054977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C184A7-99B7-8347-A992-5FB2B5A79FCF}" type="datetimeFigureOut">
              <a:rPr lang="en-US" smtClean="0"/>
              <a:t>9/20/2022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211BA0-8535-4F4C-BCC2-5C6A1EADFDD0}" type="slidenum">
              <a:rPr lang="en-US" smtClean="0"/>
              <a:t>‹#›</a:t>
            </a:fld>
            <a:endParaRPr lang="en-US"/>
          </a:p>
        </p:txBody>
      </p:sp>
    </p:spTree>
    <p:extLst>
      <p:ext uri="{BB962C8B-B14F-4D97-AF65-F5344CB8AC3E}">
        <p14:creationId xmlns:p14="http://schemas.microsoft.com/office/powerpoint/2010/main" val="826823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0C184A7-99B7-8347-A992-5FB2B5A79FCF}" type="datetimeFigureOut">
              <a:rPr lang="en-US" smtClean="0"/>
              <a:t>9/20/2022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211BA0-8535-4F4C-BCC2-5C6A1EADFDD0}" type="slidenum">
              <a:rPr lang="en-US" smtClean="0"/>
              <a:t>‹#›</a:t>
            </a:fld>
            <a:endParaRPr lang="en-US"/>
          </a:p>
        </p:txBody>
      </p:sp>
    </p:spTree>
    <p:extLst>
      <p:ext uri="{BB962C8B-B14F-4D97-AF65-F5344CB8AC3E}">
        <p14:creationId xmlns:p14="http://schemas.microsoft.com/office/powerpoint/2010/main" val="985394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0C184A7-99B7-8347-A992-5FB2B5A79FCF}" type="datetimeFigureOut">
              <a:rPr lang="en-US" smtClean="0"/>
              <a:t>9/20/2022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211BA0-8535-4F4C-BCC2-5C6A1EADFDD0}" type="slidenum">
              <a:rPr lang="en-US" smtClean="0"/>
              <a:t>‹#›</a:t>
            </a:fld>
            <a:endParaRPr lang="en-US"/>
          </a:p>
        </p:txBody>
      </p:sp>
    </p:spTree>
    <p:extLst>
      <p:ext uri="{BB962C8B-B14F-4D97-AF65-F5344CB8AC3E}">
        <p14:creationId xmlns:p14="http://schemas.microsoft.com/office/powerpoint/2010/main" val="1273266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0C184A7-99B7-8347-A992-5FB2B5A79FCF}" type="datetimeFigureOut">
              <a:rPr lang="en-US" smtClean="0"/>
              <a:t>9/20/2022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211BA0-8535-4F4C-BCC2-5C6A1EADFDD0}" type="slidenum">
              <a:rPr lang="en-US" smtClean="0"/>
              <a:t>‹#›</a:t>
            </a:fld>
            <a:endParaRPr lang="en-US"/>
          </a:p>
        </p:txBody>
      </p:sp>
    </p:spTree>
    <p:extLst>
      <p:ext uri="{BB962C8B-B14F-4D97-AF65-F5344CB8AC3E}">
        <p14:creationId xmlns:p14="http://schemas.microsoft.com/office/powerpoint/2010/main" val="532411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0C184A7-99B7-8347-A992-5FB2B5A79FCF}" type="datetimeFigureOut">
              <a:rPr lang="en-US" smtClean="0"/>
              <a:t>9/20/2022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211BA0-8535-4F4C-BCC2-5C6A1EADFDD0}" type="slidenum">
              <a:rPr lang="en-US" smtClean="0"/>
              <a:t>‹#›</a:t>
            </a:fld>
            <a:endParaRPr lang="en-US"/>
          </a:p>
        </p:txBody>
      </p:sp>
    </p:spTree>
    <p:extLst>
      <p:ext uri="{BB962C8B-B14F-4D97-AF65-F5344CB8AC3E}">
        <p14:creationId xmlns:p14="http://schemas.microsoft.com/office/powerpoint/2010/main" val="399923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C184A7-99B7-8347-A992-5FB2B5A79FCF}" type="datetimeFigureOut">
              <a:rPr lang="en-US" smtClean="0"/>
              <a:t>9/20/2022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211BA0-8535-4F4C-BCC2-5C6A1EADFDD0}" type="slidenum">
              <a:rPr lang="en-US" smtClean="0"/>
              <a:t>‹#›</a:t>
            </a:fld>
            <a:endParaRPr lang="en-US"/>
          </a:p>
        </p:txBody>
      </p:sp>
    </p:spTree>
    <p:extLst>
      <p:ext uri="{BB962C8B-B14F-4D97-AF65-F5344CB8AC3E}">
        <p14:creationId xmlns:p14="http://schemas.microsoft.com/office/powerpoint/2010/main" val="1551724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0C184A7-99B7-8347-A992-5FB2B5A79FCF}" type="datetimeFigureOut">
              <a:rPr lang="en-US" smtClean="0"/>
              <a:t>9/20/2022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211BA0-8535-4F4C-BCC2-5C6A1EADFDD0}" type="slidenum">
              <a:rPr lang="en-US" smtClean="0"/>
              <a:t>‹#›</a:t>
            </a:fld>
            <a:endParaRPr lang="en-US"/>
          </a:p>
        </p:txBody>
      </p:sp>
    </p:spTree>
    <p:extLst>
      <p:ext uri="{BB962C8B-B14F-4D97-AF65-F5344CB8AC3E}">
        <p14:creationId xmlns:p14="http://schemas.microsoft.com/office/powerpoint/2010/main" val="3857780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0C184A7-99B7-8347-A992-5FB2B5A79FCF}" type="datetimeFigureOut">
              <a:rPr lang="en-US" smtClean="0"/>
              <a:t>9/20/2022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211BA0-8535-4F4C-BCC2-5C6A1EADFDD0}" type="slidenum">
              <a:rPr lang="en-US" smtClean="0"/>
              <a:t>‹#›</a:t>
            </a:fld>
            <a:endParaRPr lang="en-US"/>
          </a:p>
        </p:txBody>
      </p:sp>
    </p:spTree>
    <p:extLst>
      <p:ext uri="{BB962C8B-B14F-4D97-AF65-F5344CB8AC3E}">
        <p14:creationId xmlns:p14="http://schemas.microsoft.com/office/powerpoint/2010/main" val="3317337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0C184A7-99B7-8347-A992-5FB2B5A79FCF}" type="datetimeFigureOut">
              <a:rPr lang="en-US" smtClean="0"/>
              <a:t>9/20/2022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E211BA0-8535-4F4C-BCC2-5C6A1EADFDD0}" type="slidenum">
              <a:rPr lang="en-US" smtClean="0"/>
              <a:t>‹#›</a:t>
            </a:fld>
            <a:endParaRPr lang="en-US"/>
          </a:p>
        </p:txBody>
      </p:sp>
    </p:spTree>
    <p:extLst>
      <p:ext uri="{BB962C8B-B14F-4D97-AF65-F5344CB8AC3E}">
        <p14:creationId xmlns:p14="http://schemas.microsoft.com/office/powerpoint/2010/main" val="26107812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703AA-82F0-A2AC-45C5-552C444808B1}"/>
              </a:ext>
            </a:extLst>
          </p:cNvPr>
          <p:cNvSpPr>
            <a:spLocks noGrp="1"/>
          </p:cNvSpPr>
          <p:nvPr>
            <p:ph type="ctrTitle"/>
          </p:nvPr>
        </p:nvSpPr>
        <p:spPr>
          <a:xfrm>
            <a:off x="1524000" y="2121408"/>
            <a:ext cx="9144000" cy="1307592"/>
          </a:xfrm>
        </p:spPr>
        <p:txBody>
          <a:bodyPr/>
          <a:lstStyle/>
          <a:p>
            <a:pPr algn="ctr"/>
            <a:r>
              <a:rPr lang="en-US" dirty="0"/>
              <a:t>WELCOME</a:t>
            </a:r>
          </a:p>
        </p:txBody>
      </p:sp>
      <p:sp>
        <p:nvSpPr>
          <p:cNvPr id="3" name="Subtitle 2">
            <a:extLst>
              <a:ext uri="{FF2B5EF4-FFF2-40B4-BE49-F238E27FC236}">
                <a16:creationId xmlns:a16="http://schemas.microsoft.com/office/drawing/2014/main" id="{7BB5737F-C09E-8888-090A-8D90A26379C7}"/>
              </a:ext>
            </a:extLst>
          </p:cNvPr>
          <p:cNvSpPr>
            <a:spLocks noGrp="1"/>
          </p:cNvSpPr>
          <p:nvPr>
            <p:ph type="subTitle" idx="1"/>
          </p:nvPr>
        </p:nvSpPr>
        <p:spPr/>
        <p:txBody>
          <a:bodyPr/>
          <a:lstStyle/>
          <a:p>
            <a:r>
              <a:rPr lang="en-US" sz="3200" dirty="0"/>
              <a:t>The Reception Class Curriculum</a:t>
            </a:r>
            <a:r>
              <a:rPr lang="en-US" dirty="0"/>
              <a:t>. </a:t>
            </a:r>
          </a:p>
        </p:txBody>
      </p:sp>
    </p:spTree>
    <p:extLst>
      <p:ext uri="{BB962C8B-B14F-4D97-AF65-F5344CB8AC3E}">
        <p14:creationId xmlns:p14="http://schemas.microsoft.com/office/powerpoint/2010/main" val="185833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6A87C-278F-46AA-CB1C-7EEAE772B197}"/>
              </a:ext>
            </a:extLst>
          </p:cNvPr>
          <p:cNvSpPr>
            <a:spLocks noGrp="1"/>
          </p:cNvSpPr>
          <p:nvPr>
            <p:ph type="title"/>
          </p:nvPr>
        </p:nvSpPr>
        <p:spPr/>
        <p:txBody>
          <a:bodyPr/>
          <a:lstStyle/>
          <a:p>
            <a:pPr algn="ctr"/>
            <a:r>
              <a:rPr lang="en-US" b="1" dirty="0"/>
              <a:t>Our Mission Statement</a:t>
            </a:r>
          </a:p>
        </p:txBody>
      </p:sp>
      <p:sp>
        <p:nvSpPr>
          <p:cNvPr id="3" name="Content Placeholder 2">
            <a:extLst>
              <a:ext uri="{FF2B5EF4-FFF2-40B4-BE49-F238E27FC236}">
                <a16:creationId xmlns:a16="http://schemas.microsoft.com/office/drawing/2014/main" id="{A62B8AEF-FF87-25B1-A99F-B99CAD7922D6}"/>
              </a:ext>
            </a:extLst>
          </p:cNvPr>
          <p:cNvSpPr>
            <a:spLocks noGrp="1"/>
          </p:cNvSpPr>
          <p:nvPr>
            <p:ph idx="1"/>
          </p:nvPr>
        </p:nvSpPr>
        <p:spPr/>
        <p:txBody>
          <a:bodyPr/>
          <a:lstStyle/>
          <a:p>
            <a:pPr algn="ctr">
              <a:spcBef>
                <a:spcPct val="0"/>
              </a:spcBef>
              <a:buClrTx/>
              <a:buSzTx/>
              <a:buFontTx/>
              <a:buNone/>
            </a:pPr>
            <a:endParaRPr lang="en-GB" altLang="en-US" sz="2800" b="1" i="1" dirty="0"/>
          </a:p>
          <a:p>
            <a:pPr algn="ctr">
              <a:spcBef>
                <a:spcPct val="0"/>
              </a:spcBef>
              <a:buClrTx/>
              <a:buSzTx/>
              <a:buFontTx/>
              <a:buNone/>
            </a:pPr>
            <a:r>
              <a:rPr lang="en-GB" altLang="en-US" sz="2800" b="1" i="1" dirty="0"/>
              <a:t>Through following Jesus, </a:t>
            </a:r>
          </a:p>
          <a:p>
            <a:pPr algn="ctr">
              <a:spcBef>
                <a:spcPct val="0"/>
              </a:spcBef>
              <a:buClrTx/>
              <a:buSzTx/>
              <a:buFontTx/>
              <a:buNone/>
            </a:pPr>
            <a:r>
              <a:rPr lang="en-GB" altLang="en-US" sz="2800" b="1" i="1" dirty="0"/>
              <a:t>we aim to be a caring, happy school, </a:t>
            </a:r>
          </a:p>
          <a:p>
            <a:pPr algn="ctr">
              <a:spcBef>
                <a:spcPct val="0"/>
              </a:spcBef>
              <a:buClrTx/>
              <a:buSzTx/>
              <a:buFontTx/>
              <a:buNone/>
            </a:pPr>
            <a:r>
              <a:rPr lang="en-GB" altLang="en-US" sz="2800" b="1" i="1" dirty="0"/>
              <a:t>where everyone is valued and appreciated </a:t>
            </a:r>
          </a:p>
          <a:p>
            <a:pPr algn="ctr">
              <a:spcBef>
                <a:spcPct val="0"/>
              </a:spcBef>
              <a:buClrTx/>
              <a:buSzTx/>
              <a:buFontTx/>
              <a:buNone/>
            </a:pPr>
            <a:r>
              <a:rPr lang="en-GB" altLang="en-US" sz="2800" b="1" i="1" dirty="0"/>
              <a:t>and can reach their true potential.</a:t>
            </a:r>
          </a:p>
          <a:p>
            <a:pPr algn="ctr">
              <a:spcBef>
                <a:spcPct val="0"/>
              </a:spcBef>
              <a:buClrTx/>
              <a:buSzTx/>
              <a:buFontTx/>
              <a:buNone/>
            </a:pPr>
            <a:r>
              <a:rPr lang="en-GB" altLang="en-US" sz="2800" b="1" i="1" dirty="0"/>
              <a:t>We hope to act justly, love tenderly and walk humbly with our God.</a:t>
            </a:r>
            <a:endParaRPr lang="en-US" altLang="en-US" sz="2800" dirty="0"/>
          </a:p>
          <a:p>
            <a:endParaRPr lang="en-US" dirty="0"/>
          </a:p>
        </p:txBody>
      </p:sp>
    </p:spTree>
    <p:extLst>
      <p:ext uri="{BB962C8B-B14F-4D97-AF65-F5344CB8AC3E}">
        <p14:creationId xmlns:p14="http://schemas.microsoft.com/office/powerpoint/2010/main" val="3139428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D5EEE-7199-2E14-CC3A-A52C1FD14E5F}"/>
              </a:ext>
            </a:extLst>
          </p:cNvPr>
          <p:cNvSpPr>
            <a:spLocks noGrp="1"/>
          </p:cNvSpPr>
          <p:nvPr>
            <p:ph type="title"/>
          </p:nvPr>
        </p:nvSpPr>
        <p:spPr>
          <a:xfrm>
            <a:off x="838200" y="365125"/>
            <a:ext cx="10515600" cy="5888530"/>
          </a:xfrm>
        </p:spPr>
        <p:txBody>
          <a:bodyPr>
            <a:noAutofit/>
          </a:bodyPr>
          <a:lstStyle/>
          <a:p>
            <a:pPr>
              <a:spcBef>
                <a:spcPct val="0"/>
              </a:spcBef>
            </a:pPr>
            <a:r>
              <a:rPr lang="en-GB" altLang="en-US" sz="3200" b="1" u="sng" dirty="0">
                <a:latin typeface="+mn-lt"/>
                <a:ea typeface="Tahoma" panose="020B0604030504040204" pitchFamily="34" charset="0"/>
                <a:cs typeface="Tahoma" panose="020B0604030504040204" pitchFamily="34" charset="0"/>
              </a:rPr>
              <a:t>The Early Years Foundation Stage Curriculum</a:t>
            </a:r>
            <a:br>
              <a:rPr lang="en-GB" altLang="en-US" sz="3200" b="1" u="sng" dirty="0">
                <a:latin typeface="+mn-lt"/>
                <a:ea typeface="Tahoma" panose="020B0604030504040204" pitchFamily="34" charset="0"/>
                <a:cs typeface="Tahoma" panose="020B0604030504040204" pitchFamily="34" charset="0"/>
              </a:rPr>
            </a:br>
            <a:r>
              <a:rPr lang="en-GB" altLang="en-US" sz="2000" dirty="0">
                <a:latin typeface="+mn-lt"/>
                <a:ea typeface="Tahoma" panose="020B0604030504040204" pitchFamily="34" charset="0"/>
                <a:cs typeface="Tahoma" panose="020B0604030504040204" pitchFamily="34" charset="0"/>
              </a:rPr>
              <a:t/>
            </a:r>
            <a:br>
              <a:rPr lang="en-GB" altLang="en-US" sz="2000" dirty="0">
                <a:latin typeface="+mn-lt"/>
                <a:ea typeface="Tahoma" panose="020B0604030504040204" pitchFamily="34" charset="0"/>
                <a:cs typeface="Tahoma" panose="020B0604030504040204" pitchFamily="34" charset="0"/>
              </a:rPr>
            </a:br>
            <a:r>
              <a:rPr lang="en-GB" altLang="en-US" sz="2000" dirty="0">
                <a:solidFill>
                  <a:schemeClr val="tx1"/>
                </a:solidFill>
                <a:latin typeface="+mn-lt"/>
                <a:ea typeface="Tahoma" panose="020B0604030504040204" pitchFamily="34" charset="0"/>
                <a:cs typeface="Tahoma" panose="020B0604030504040204" pitchFamily="34" charset="0"/>
              </a:rPr>
              <a:t>In St John Vianney Catholic Primary school, the Early Years Foundation Stage covers a child’s time in Nursery and Reception. </a:t>
            </a:r>
            <a:br>
              <a:rPr lang="en-GB" altLang="en-US" sz="2000" dirty="0">
                <a:solidFill>
                  <a:schemeClr val="tx1"/>
                </a:solidFill>
                <a:latin typeface="+mn-lt"/>
                <a:ea typeface="Tahoma" panose="020B0604030504040204" pitchFamily="34" charset="0"/>
                <a:cs typeface="Tahoma" panose="020B0604030504040204" pitchFamily="34" charset="0"/>
              </a:rPr>
            </a:br>
            <a:r>
              <a:rPr lang="en-GB" altLang="en-US" sz="2000" dirty="0">
                <a:solidFill>
                  <a:schemeClr val="tx1"/>
                </a:solidFill>
                <a:latin typeface="+mn-lt"/>
                <a:ea typeface="Tahoma" panose="020B0604030504040204" pitchFamily="34" charset="0"/>
                <a:cs typeface="Tahoma" panose="020B0604030504040204" pitchFamily="34" charset="0"/>
              </a:rPr>
              <a:t/>
            </a:r>
            <a:br>
              <a:rPr lang="en-GB" altLang="en-US" sz="2000" dirty="0">
                <a:solidFill>
                  <a:schemeClr val="tx1"/>
                </a:solidFill>
                <a:latin typeface="+mn-lt"/>
                <a:ea typeface="Tahoma" panose="020B0604030504040204" pitchFamily="34" charset="0"/>
                <a:cs typeface="Tahoma" panose="020B0604030504040204" pitchFamily="34" charset="0"/>
              </a:rPr>
            </a:br>
            <a:r>
              <a:rPr lang="en-GB" altLang="en-US" sz="2000" dirty="0">
                <a:solidFill>
                  <a:schemeClr val="tx1"/>
                </a:solidFill>
                <a:latin typeface="+mn-lt"/>
                <a:ea typeface="Tahoma" panose="020B0604030504040204" pitchFamily="34" charset="0"/>
                <a:cs typeface="Tahoma" panose="020B0604030504040204" pitchFamily="34" charset="0"/>
              </a:rPr>
              <a:t>The Early Years Foundation Stage Curriculum is based on  four principles these are: </a:t>
            </a:r>
            <a:br>
              <a:rPr lang="en-GB" altLang="en-US" sz="2000" dirty="0">
                <a:solidFill>
                  <a:schemeClr val="tx1"/>
                </a:solidFill>
                <a:latin typeface="+mn-lt"/>
                <a:ea typeface="Tahoma" panose="020B0604030504040204" pitchFamily="34" charset="0"/>
                <a:cs typeface="Tahoma" panose="020B0604030504040204" pitchFamily="34" charset="0"/>
              </a:rPr>
            </a:br>
            <a:r>
              <a:rPr lang="en-GB" altLang="en-US" sz="2000" b="1" dirty="0">
                <a:solidFill>
                  <a:schemeClr val="tx1"/>
                </a:solidFill>
                <a:latin typeface="+mn-lt"/>
                <a:ea typeface="Tahoma" panose="020B0604030504040204" pitchFamily="34" charset="0"/>
                <a:cs typeface="Tahoma" panose="020B0604030504040204" pitchFamily="34" charset="0"/>
              </a:rPr>
              <a:t>A unique child </a:t>
            </a:r>
            <a:r>
              <a:rPr lang="en-GB" altLang="en-US" sz="2000" dirty="0">
                <a:solidFill>
                  <a:schemeClr val="tx1"/>
                </a:solidFill>
                <a:latin typeface="+mn-lt"/>
                <a:ea typeface="Tahoma" panose="020B0604030504040204" pitchFamily="34" charset="0"/>
                <a:cs typeface="Tahoma" panose="020B0604030504040204" pitchFamily="34" charset="0"/>
              </a:rPr>
              <a:t>– each child is special.</a:t>
            </a:r>
            <a:br>
              <a:rPr lang="en-GB" altLang="en-US" sz="2000" dirty="0">
                <a:solidFill>
                  <a:schemeClr val="tx1"/>
                </a:solidFill>
                <a:latin typeface="+mn-lt"/>
                <a:ea typeface="Tahoma" panose="020B0604030504040204" pitchFamily="34" charset="0"/>
                <a:cs typeface="Tahoma" panose="020B0604030504040204" pitchFamily="34" charset="0"/>
              </a:rPr>
            </a:br>
            <a:r>
              <a:rPr lang="en-GB" altLang="en-US" sz="2000" b="1" dirty="0">
                <a:solidFill>
                  <a:schemeClr val="tx1"/>
                </a:solidFill>
                <a:latin typeface="+mn-lt"/>
                <a:ea typeface="Tahoma" panose="020B0604030504040204" pitchFamily="34" charset="0"/>
                <a:cs typeface="Tahoma" panose="020B0604030504040204" pitchFamily="34" charset="0"/>
              </a:rPr>
              <a:t>Positive relationships </a:t>
            </a:r>
            <a:r>
              <a:rPr lang="en-GB" altLang="en-US" sz="2000" dirty="0">
                <a:solidFill>
                  <a:schemeClr val="tx1"/>
                </a:solidFill>
                <a:latin typeface="+mn-lt"/>
                <a:ea typeface="Tahoma" panose="020B0604030504040204" pitchFamily="34" charset="0"/>
                <a:cs typeface="Tahoma" panose="020B0604030504040204" pitchFamily="34" charset="0"/>
              </a:rPr>
              <a:t>– these are vital and occur between children, staff and parents.</a:t>
            </a:r>
            <a:br>
              <a:rPr lang="en-GB" altLang="en-US" sz="2000" dirty="0">
                <a:solidFill>
                  <a:schemeClr val="tx1"/>
                </a:solidFill>
                <a:latin typeface="+mn-lt"/>
                <a:ea typeface="Tahoma" panose="020B0604030504040204" pitchFamily="34" charset="0"/>
                <a:cs typeface="Tahoma" panose="020B0604030504040204" pitchFamily="34" charset="0"/>
              </a:rPr>
            </a:br>
            <a:r>
              <a:rPr lang="en-GB" altLang="en-US" sz="2000" b="1" dirty="0">
                <a:solidFill>
                  <a:schemeClr val="tx1"/>
                </a:solidFill>
                <a:latin typeface="+mn-lt"/>
                <a:ea typeface="Tahoma" panose="020B0604030504040204" pitchFamily="34" charset="0"/>
                <a:cs typeface="Tahoma" panose="020B0604030504040204" pitchFamily="34" charset="0"/>
              </a:rPr>
              <a:t>Enabling environments </a:t>
            </a:r>
            <a:r>
              <a:rPr lang="en-GB" altLang="en-US" sz="2000" dirty="0">
                <a:solidFill>
                  <a:schemeClr val="tx1"/>
                </a:solidFill>
                <a:latin typeface="+mn-lt"/>
                <a:ea typeface="Tahoma" panose="020B0604030504040204" pitchFamily="34" charset="0"/>
                <a:cs typeface="Tahoma" panose="020B0604030504040204" pitchFamily="34" charset="0"/>
              </a:rPr>
              <a:t>– well organised and thoughtfully resourced classrooms and outdoor areas encourage independent curious thinkers.</a:t>
            </a:r>
            <a:br>
              <a:rPr lang="en-GB" altLang="en-US" sz="2000" dirty="0">
                <a:solidFill>
                  <a:schemeClr val="tx1"/>
                </a:solidFill>
                <a:latin typeface="+mn-lt"/>
                <a:ea typeface="Tahoma" panose="020B0604030504040204" pitchFamily="34" charset="0"/>
                <a:cs typeface="Tahoma" panose="020B0604030504040204" pitchFamily="34" charset="0"/>
              </a:rPr>
            </a:br>
            <a:r>
              <a:rPr lang="en-GB" altLang="en-US" sz="2000" b="1" dirty="0">
                <a:solidFill>
                  <a:schemeClr val="tx1"/>
                </a:solidFill>
                <a:latin typeface="+mn-lt"/>
                <a:ea typeface="Tahoma" panose="020B0604030504040204" pitchFamily="34" charset="0"/>
                <a:cs typeface="Tahoma" panose="020B0604030504040204" pitchFamily="34" charset="0"/>
              </a:rPr>
              <a:t>Learning and development </a:t>
            </a:r>
            <a:r>
              <a:rPr lang="en-GB" altLang="en-US" sz="2000" dirty="0">
                <a:solidFill>
                  <a:schemeClr val="tx1"/>
                </a:solidFill>
                <a:latin typeface="+mn-lt"/>
                <a:ea typeface="Tahoma" panose="020B0604030504040204" pitchFamily="34" charset="0"/>
                <a:cs typeface="Tahoma" panose="020B0604030504040204" pitchFamily="34" charset="0"/>
              </a:rPr>
              <a:t>– acquiring knowledge, skills and attitudes.</a:t>
            </a:r>
            <a:br>
              <a:rPr lang="en-GB" altLang="en-US" sz="2000" dirty="0">
                <a:solidFill>
                  <a:schemeClr val="tx1"/>
                </a:solidFill>
                <a:latin typeface="+mn-lt"/>
                <a:ea typeface="Tahoma" panose="020B0604030504040204" pitchFamily="34" charset="0"/>
                <a:cs typeface="Tahoma" panose="020B0604030504040204" pitchFamily="34" charset="0"/>
              </a:rPr>
            </a:br>
            <a:r>
              <a:rPr lang="en-GB" altLang="en-US" sz="2000" dirty="0">
                <a:solidFill>
                  <a:schemeClr val="tx1"/>
                </a:solidFill>
                <a:latin typeface="+mn-lt"/>
                <a:ea typeface="Tahoma" panose="020B0604030504040204" pitchFamily="34" charset="0"/>
                <a:cs typeface="Tahoma" panose="020B0604030504040204" pitchFamily="34" charset="0"/>
              </a:rPr>
              <a:t/>
            </a:r>
            <a:br>
              <a:rPr lang="en-GB" altLang="en-US" sz="2000" dirty="0">
                <a:solidFill>
                  <a:schemeClr val="tx1"/>
                </a:solidFill>
                <a:latin typeface="+mn-lt"/>
                <a:ea typeface="Tahoma" panose="020B0604030504040204" pitchFamily="34" charset="0"/>
                <a:cs typeface="Tahoma" panose="020B0604030504040204" pitchFamily="34" charset="0"/>
              </a:rPr>
            </a:br>
            <a:r>
              <a:rPr lang="en-GB" altLang="en-US" sz="2000" dirty="0">
                <a:solidFill>
                  <a:schemeClr val="tx1"/>
                </a:solidFill>
                <a:latin typeface="+mn-lt"/>
                <a:ea typeface="Tahoma" panose="020B0604030504040204" pitchFamily="34" charset="0"/>
                <a:cs typeface="Tahoma" panose="020B0604030504040204" pitchFamily="34" charset="0"/>
              </a:rPr>
              <a:t>The curriculum is play-based with practical activities  building on what the child already knows. </a:t>
            </a:r>
            <a:br>
              <a:rPr lang="en-GB" altLang="en-US" sz="2000" dirty="0">
                <a:solidFill>
                  <a:schemeClr val="tx1"/>
                </a:solidFill>
                <a:latin typeface="+mn-lt"/>
                <a:ea typeface="Tahoma" panose="020B0604030504040204" pitchFamily="34" charset="0"/>
                <a:cs typeface="Tahoma" panose="020B0604030504040204" pitchFamily="34" charset="0"/>
              </a:rPr>
            </a:br>
            <a:r>
              <a:rPr lang="en-GB" altLang="en-US" sz="2000" dirty="0">
                <a:solidFill>
                  <a:schemeClr val="tx1"/>
                </a:solidFill>
                <a:latin typeface="+mn-lt"/>
                <a:ea typeface="Tahoma" panose="020B0604030504040204" pitchFamily="34" charset="0"/>
                <a:cs typeface="Tahoma" panose="020B0604030504040204" pitchFamily="34" charset="0"/>
              </a:rPr>
              <a:t>New experiences to spark curiosity and enthusiasm are introduced and the children acquire new knowledge and skills.</a:t>
            </a:r>
            <a:br>
              <a:rPr lang="en-GB" altLang="en-US" sz="2000" dirty="0">
                <a:solidFill>
                  <a:schemeClr val="tx1"/>
                </a:solidFill>
                <a:latin typeface="+mn-lt"/>
                <a:ea typeface="Tahoma" panose="020B0604030504040204" pitchFamily="34" charset="0"/>
                <a:cs typeface="Tahoma" panose="020B0604030504040204" pitchFamily="34" charset="0"/>
              </a:rPr>
            </a:br>
            <a:r>
              <a:rPr lang="en-GB" altLang="en-US" sz="2000" dirty="0">
                <a:solidFill>
                  <a:schemeClr val="tx1"/>
                </a:solidFill>
                <a:latin typeface="+mn-lt"/>
                <a:ea typeface="Tahoma" panose="020B0604030504040204" pitchFamily="34" charset="0"/>
                <a:cs typeface="Tahoma" panose="020B0604030504040204" pitchFamily="34" charset="0"/>
              </a:rPr>
              <a:t/>
            </a:r>
            <a:br>
              <a:rPr lang="en-GB" altLang="en-US" sz="2000" dirty="0">
                <a:solidFill>
                  <a:schemeClr val="tx1"/>
                </a:solidFill>
                <a:latin typeface="+mn-lt"/>
                <a:ea typeface="Tahoma" panose="020B0604030504040204" pitchFamily="34" charset="0"/>
                <a:cs typeface="Tahoma" panose="020B0604030504040204" pitchFamily="34" charset="0"/>
              </a:rPr>
            </a:br>
            <a:r>
              <a:rPr lang="en-GB" altLang="en-US" sz="2000" dirty="0">
                <a:solidFill>
                  <a:schemeClr val="tx1"/>
                </a:solidFill>
                <a:latin typeface="+mn-lt"/>
                <a:ea typeface="Tahoma" panose="020B0604030504040204" pitchFamily="34" charset="0"/>
                <a:cs typeface="Tahoma" panose="020B0604030504040204" pitchFamily="34" charset="0"/>
              </a:rPr>
              <a:t>The children’s own particular interests are combined with topics such as ‘Journeys’ and teaching consists of a combination of teacher led- activities and planned purposeful play. </a:t>
            </a:r>
            <a:r>
              <a:rPr lang="en-GB" altLang="en-US" sz="5400" dirty="0">
                <a:solidFill>
                  <a:schemeClr val="tx1"/>
                </a:solidFill>
                <a:latin typeface="+mn-lt"/>
                <a:ea typeface="Tahoma" panose="020B0604030504040204" pitchFamily="34" charset="0"/>
                <a:cs typeface="Tahoma" panose="020B0604030504040204" pitchFamily="34" charset="0"/>
              </a:rPr>
              <a:t/>
            </a:r>
            <a:br>
              <a:rPr lang="en-GB" altLang="en-US" sz="5400" dirty="0">
                <a:solidFill>
                  <a:schemeClr val="tx1"/>
                </a:solidFill>
                <a:latin typeface="+mn-lt"/>
                <a:ea typeface="Tahoma" panose="020B0604030504040204" pitchFamily="34" charset="0"/>
                <a:cs typeface="Tahoma" panose="020B0604030504040204" pitchFamily="34" charset="0"/>
              </a:rPr>
            </a:br>
            <a:endParaRPr lang="en-US" sz="2000" dirty="0">
              <a:solidFill>
                <a:schemeClr val="tx1"/>
              </a:solidFill>
            </a:endParaRPr>
          </a:p>
        </p:txBody>
      </p:sp>
    </p:spTree>
    <p:extLst>
      <p:ext uri="{BB962C8B-B14F-4D97-AF65-F5344CB8AC3E}">
        <p14:creationId xmlns:p14="http://schemas.microsoft.com/office/powerpoint/2010/main" val="2484310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703AA-82F0-A2AC-45C5-552C444808B1}"/>
              </a:ext>
            </a:extLst>
          </p:cNvPr>
          <p:cNvSpPr>
            <a:spLocks noGrp="1"/>
          </p:cNvSpPr>
          <p:nvPr>
            <p:ph type="ctrTitle"/>
          </p:nvPr>
        </p:nvSpPr>
        <p:spPr>
          <a:xfrm>
            <a:off x="740475" y="195136"/>
            <a:ext cx="9144000" cy="854718"/>
          </a:xfrm>
        </p:spPr>
        <p:txBody>
          <a:bodyPr>
            <a:normAutofit fontScale="90000"/>
          </a:bodyPr>
          <a:lstStyle/>
          <a:p>
            <a:r>
              <a:rPr lang="en-US" dirty="0"/>
              <a:t/>
            </a:r>
            <a:br>
              <a:rPr lang="en-US" dirty="0"/>
            </a:br>
            <a:r>
              <a:rPr lang="en-US" dirty="0"/>
              <a:t/>
            </a:r>
            <a:br>
              <a:rPr lang="en-US" dirty="0"/>
            </a:br>
            <a:r>
              <a:rPr lang="en-US" dirty="0"/>
              <a:t/>
            </a:r>
            <a:br>
              <a:rPr lang="en-US" dirty="0"/>
            </a:br>
            <a:r>
              <a:rPr lang="en-US" sz="3600" b="1" u="sng" dirty="0">
                <a:latin typeface="+mn-lt"/>
              </a:rPr>
              <a:t>The Reception class Curriculum</a:t>
            </a:r>
          </a:p>
        </p:txBody>
      </p:sp>
      <p:sp>
        <p:nvSpPr>
          <p:cNvPr id="3" name="Subtitle 2">
            <a:extLst>
              <a:ext uri="{FF2B5EF4-FFF2-40B4-BE49-F238E27FC236}">
                <a16:creationId xmlns:a16="http://schemas.microsoft.com/office/drawing/2014/main" id="{7BB5737F-C09E-8888-090A-8D90A26379C7}"/>
              </a:ext>
            </a:extLst>
          </p:cNvPr>
          <p:cNvSpPr>
            <a:spLocks noGrp="1"/>
          </p:cNvSpPr>
          <p:nvPr>
            <p:ph type="subTitle" idx="1"/>
          </p:nvPr>
        </p:nvSpPr>
        <p:spPr>
          <a:xfrm>
            <a:off x="511208" y="747702"/>
            <a:ext cx="11428071" cy="5358712"/>
          </a:xfrm>
        </p:spPr>
        <p:txBody>
          <a:bodyPr>
            <a:normAutofit fontScale="25000" lnSpcReduction="20000"/>
          </a:bodyPr>
          <a:lstStyle/>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endParaRPr lang="en-US" sz="6000" dirty="0"/>
          </a:p>
          <a:p>
            <a:pPr algn="l">
              <a:buNone/>
            </a:pPr>
            <a:r>
              <a:rPr lang="en-US" sz="8000" b="1" dirty="0">
                <a:ea typeface="Tahoma" panose="020B0604030504040204" pitchFamily="34" charset="0"/>
                <a:cs typeface="Tahoma" panose="020B0604030504040204" pitchFamily="34" charset="0"/>
              </a:rPr>
              <a:t>The Early Years Foundation Stage Curriculum </a:t>
            </a:r>
            <a:r>
              <a:rPr lang="en-US" sz="8000" dirty="0">
                <a:ea typeface="Tahoma" panose="020B0604030504040204" pitchFamily="34" charset="0"/>
                <a:cs typeface="Tahoma" panose="020B0604030504040204" pitchFamily="34" charset="0"/>
              </a:rPr>
              <a:t>is divided into seven areas of learning.</a:t>
            </a:r>
          </a:p>
          <a:p>
            <a:pPr algn="l">
              <a:buNone/>
            </a:pPr>
            <a:endParaRPr lang="en-GB" sz="8000" dirty="0">
              <a:ea typeface="Tahoma" panose="020B0604030504040204" pitchFamily="34" charset="0"/>
              <a:cs typeface="Tahoma" panose="020B0604030504040204" pitchFamily="34" charset="0"/>
            </a:endParaRPr>
          </a:p>
          <a:p>
            <a:pPr algn="l">
              <a:buNone/>
            </a:pPr>
            <a:r>
              <a:rPr lang="en-US" sz="8000" b="1" u="sng" dirty="0">
                <a:ea typeface="Tahoma" panose="020B0604030504040204" pitchFamily="34" charset="0"/>
                <a:cs typeface="Tahoma" panose="020B0604030504040204" pitchFamily="34" charset="0"/>
              </a:rPr>
              <a:t>Prime Areas </a:t>
            </a:r>
            <a:r>
              <a:rPr lang="en-US" sz="8000" b="1" dirty="0">
                <a:ea typeface="Tahoma" panose="020B0604030504040204" pitchFamily="34" charset="0"/>
                <a:cs typeface="Tahoma" panose="020B0604030504040204" pitchFamily="34" charset="0"/>
              </a:rPr>
              <a:t>– </a:t>
            </a:r>
            <a:r>
              <a:rPr lang="en-US" sz="8000" dirty="0">
                <a:ea typeface="Tahoma" panose="020B0604030504040204" pitchFamily="34" charset="0"/>
                <a:cs typeface="Tahoma" panose="020B0604030504040204" pitchFamily="34" charset="0"/>
              </a:rPr>
              <a:t>These are essential attributes for learning: </a:t>
            </a:r>
          </a:p>
          <a:p>
            <a:pPr lvl="0" algn="l">
              <a:buClr>
                <a:schemeClr val="bg1"/>
              </a:buClr>
            </a:pPr>
            <a:r>
              <a:rPr lang="en-US" sz="8000" b="1" dirty="0">
                <a:ea typeface="Tahoma" panose="020B0604030504040204" pitchFamily="34" charset="0"/>
                <a:cs typeface="Tahoma" panose="020B0604030504040204" pitchFamily="34" charset="0"/>
              </a:rPr>
              <a:t>Personal, Social and Emotional Development </a:t>
            </a:r>
            <a:r>
              <a:rPr lang="en-US" sz="8000" dirty="0">
                <a:ea typeface="Tahoma" panose="020B0604030504040204" pitchFamily="34" charset="0"/>
                <a:cs typeface="Tahoma" panose="020B0604030504040204" pitchFamily="34" charset="0"/>
              </a:rPr>
              <a:t>– knowing yourself, building relationships and understanding emotions</a:t>
            </a:r>
          </a:p>
          <a:p>
            <a:pPr algn="l">
              <a:buClr>
                <a:schemeClr val="bg1"/>
              </a:buClr>
            </a:pPr>
            <a:r>
              <a:rPr lang="en-US" sz="8000" b="1" dirty="0">
                <a:ea typeface="Tahoma" panose="020B0604030504040204" pitchFamily="34" charset="0"/>
                <a:cs typeface="Tahoma" panose="020B0604030504040204" pitchFamily="34" charset="0"/>
              </a:rPr>
              <a:t>Communication and Language </a:t>
            </a:r>
            <a:r>
              <a:rPr lang="en-US" sz="8000" dirty="0">
                <a:ea typeface="Tahoma" panose="020B0604030504040204" pitchFamily="34" charset="0"/>
                <a:cs typeface="Tahoma" panose="020B0604030504040204" pitchFamily="34" charset="0"/>
              </a:rPr>
              <a:t>–listening and attention, understanding and speaking</a:t>
            </a:r>
          </a:p>
          <a:p>
            <a:pPr algn="l">
              <a:buClr>
                <a:schemeClr val="bg1"/>
              </a:buClr>
            </a:pPr>
            <a:r>
              <a:rPr lang="en-US" sz="8000" b="1" dirty="0">
                <a:ea typeface="Tahoma" panose="020B0604030504040204" pitchFamily="34" charset="0"/>
                <a:cs typeface="Tahoma" panose="020B0604030504040204" pitchFamily="34" charset="0"/>
              </a:rPr>
              <a:t>Physical Development  </a:t>
            </a:r>
            <a:r>
              <a:rPr lang="en-US" sz="8000" dirty="0">
                <a:ea typeface="Tahoma" panose="020B0604030504040204" pitchFamily="34" charset="0"/>
                <a:cs typeface="Tahoma" panose="020B0604030504040204" pitchFamily="34" charset="0"/>
              </a:rPr>
              <a:t>- gross motor, fine motor, health and self-care</a:t>
            </a:r>
          </a:p>
          <a:p>
            <a:pPr lvl="0" algn="l">
              <a:buClr>
                <a:schemeClr val="bg1"/>
              </a:buClr>
              <a:buNone/>
            </a:pPr>
            <a:endParaRPr lang="en-GB" sz="8000" dirty="0">
              <a:ea typeface="Tahoma" panose="020B0604030504040204" pitchFamily="34" charset="0"/>
              <a:cs typeface="Tahoma" panose="020B0604030504040204" pitchFamily="34" charset="0"/>
            </a:endParaRPr>
          </a:p>
          <a:p>
            <a:pPr algn="l">
              <a:buNone/>
            </a:pPr>
            <a:r>
              <a:rPr lang="en-US" sz="8000" b="1" u="sng" dirty="0">
                <a:ea typeface="Tahoma" panose="020B0604030504040204" pitchFamily="34" charset="0"/>
                <a:cs typeface="Tahoma" panose="020B0604030504040204" pitchFamily="34" charset="0"/>
              </a:rPr>
              <a:t>Specific Areas </a:t>
            </a:r>
            <a:endParaRPr lang="en-US" sz="8000" dirty="0">
              <a:ea typeface="Tahoma" panose="020B0604030504040204" pitchFamily="34" charset="0"/>
              <a:cs typeface="Tahoma" panose="020B0604030504040204" pitchFamily="34" charset="0"/>
            </a:endParaRPr>
          </a:p>
          <a:p>
            <a:pPr lvl="0" algn="l">
              <a:buClr>
                <a:schemeClr val="bg1"/>
              </a:buClr>
            </a:pPr>
            <a:r>
              <a:rPr lang="en-US" sz="8000" b="1" dirty="0">
                <a:ea typeface="Tahoma" panose="020B0604030504040204" pitchFamily="34" charset="0"/>
                <a:cs typeface="Tahoma" panose="020B0604030504040204" pitchFamily="34" charset="0"/>
              </a:rPr>
              <a:t>Literacy</a:t>
            </a:r>
            <a:r>
              <a:rPr lang="en-US" sz="8000" dirty="0">
                <a:ea typeface="Tahoma" panose="020B0604030504040204" pitchFamily="34" charset="0"/>
                <a:cs typeface="Tahoma" panose="020B0604030504040204" pitchFamily="34" charset="0"/>
              </a:rPr>
              <a:t> – reading and writing</a:t>
            </a:r>
            <a:endParaRPr lang="en-GB" sz="8000" dirty="0">
              <a:ea typeface="Tahoma" panose="020B0604030504040204" pitchFamily="34" charset="0"/>
              <a:cs typeface="Tahoma" panose="020B0604030504040204" pitchFamily="34" charset="0"/>
            </a:endParaRPr>
          </a:p>
          <a:p>
            <a:pPr lvl="0" algn="l">
              <a:buClr>
                <a:schemeClr val="bg1"/>
              </a:buClr>
            </a:pPr>
            <a:r>
              <a:rPr lang="en-US" sz="8000" b="1" dirty="0">
                <a:ea typeface="Tahoma" panose="020B0604030504040204" pitchFamily="34" charset="0"/>
                <a:cs typeface="Tahoma" panose="020B0604030504040204" pitchFamily="34" charset="0"/>
              </a:rPr>
              <a:t>Mathematics</a:t>
            </a:r>
            <a:r>
              <a:rPr lang="en-US" sz="8000" dirty="0">
                <a:ea typeface="Tahoma" panose="020B0604030504040204" pitchFamily="34" charset="0"/>
                <a:cs typeface="Tahoma" panose="020B0604030504040204" pitchFamily="34" charset="0"/>
              </a:rPr>
              <a:t> – counting, number, spatial awareness, shape, measures and pattern</a:t>
            </a:r>
            <a:endParaRPr lang="en-GB" sz="8000" dirty="0">
              <a:ea typeface="Tahoma" panose="020B0604030504040204" pitchFamily="34" charset="0"/>
              <a:cs typeface="Tahoma" panose="020B0604030504040204" pitchFamily="34" charset="0"/>
            </a:endParaRPr>
          </a:p>
          <a:p>
            <a:pPr lvl="0" algn="l">
              <a:buClr>
                <a:schemeClr val="bg1"/>
              </a:buClr>
            </a:pPr>
            <a:r>
              <a:rPr lang="en-US" sz="8000" b="1" dirty="0">
                <a:ea typeface="Tahoma" panose="020B0604030504040204" pitchFamily="34" charset="0"/>
                <a:cs typeface="Tahoma" panose="020B0604030504040204" pitchFamily="34" charset="0"/>
              </a:rPr>
              <a:t>Understanding The World </a:t>
            </a:r>
            <a:r>
              <a:rPr lang="en-US" sz="8000" dirty="0">
                <a:ea typeface="Tahoma" panose="020B0604030504040204" pitchFamily="34" charset="0"/>
                <a:cs typeface="Tahoma" panose="020B0604030504040204" pitchFamily="34" charset="0"/>
              </a:rPr>
              <a:t>– people, cultures, community, past and present, natural world</a:t>
            </a:r>
            <a:endParaRPr lang="en-GB" sz="8000" dirty="0">
              <a:ea typeface="Tahoma" panose="020B0604030504040204" pitchFamily="34" charset="0"/>
              <a:cs typeface="Tahoma" panose="020B0604030504040204" pitchFamily="34" charset="0"/>
            </a:endParaRPr>
          </a:p>
          <a:p>
            <a:pPr lvl="0" algn="l">
              <a:buClr>
                <a:schemeClr val="bg1"/>
              </a:buClr>
            </a:pPr>
            <a:r>
              <a:rPr lang="en-US" sz="8000" b="1" dirty="0">
                <a:ea typeface="Tahoma" panose="020B0604030504040204" pitchFamily="34" charset="0"/>
                <a:cs typeface="Tahoma" panose="020B0604030504040204" pitchFamily="34" charset="0"/>
              </a:rPr>
              <a:t>Expressive Arts and Design </a:t>
            </a:r>
            <a:r>
              <a:rPr lang="en-US" sz="8000" dirty="0">
                <a:ea typeface="Tahoma" panose="020B0604030504040204" pitchFamily="34" charset="0"/>
                <a:cs typeface="Tahoma" panose="020B0604030504040204" pitchFamily="34" charset="0"/>
              </a:rPr>
              <a:t>– creating with materials, imagination</a:t>
            </a:r>
            <a:endParaRPr lang="en-GB" sz="8000" dirty="0">
              <a:ea typeface="Tahoma" panose="020B0604030504040204" pitchFamily="34" charset="0"/>
              <a:cs typeface="Tahoma" panose="020B0604030504040204" pitchFamily="34" charset="0"/>
            </a:endParaRPr>
          </a:p>
          <a:p>
            <a:pPr algn="l"/>
            <a:endParaRPr lang="en-US" sz="8000" dirty="0"/>
          </a:p>
          <a:p>
            <a:pPr algn="l"/>
            <a:r>
              <a:rPr lang="en-US" sz="8000" b="1" dirty="0"/>
              <a:t>RE</a:t>
            </a:r>
            <a:r>
              <a:rPr lang="en-US" sz="8000" dirty="0"/>
              <a:t> – </a:t>
            </a:r>
            <a:r>
              <a:rPr lang="en-US" sz="8000" dirty="0" err="1"/>
              <a:t>Dioscean</a:t>
            </a:r>
            <a:r>
              <a:rPr lang="en-US" sz="8000" dirty="0"/>
              <a:t> ‘Come and See’ scheme</a:t>
            </a:r>
          </a:p>
          <a:p>
            <a:pPr marL="342900" indent="-342900" algn="l">
              <a:buFont typeface="Arial" panose="020B0604020202020204" pitchFamily="34" charset="0"/>
              <a:buChar char="•"/>
            </a:pPr>
            <a:endParaRPr lang="en-US" sz="8000" dirty="0"/>
          </a:p>
          <a:p>
            <a:endParaRPr lang="en-US" dirty="0"/>
          </a:p>
        </p:txBody>
      </p:sp>
      <p:pic>
        <p:nvPicPr>
          <p:cNvPr id="6" name="Picture 2">
            <a:extLst>
              <a:ext uri="{FF2B5EF4-FFF2-40B4-BE49-F238E27FC236}">
                <a16:creationId xmlns:a16="http://schemas.microsoft.com/office/drawing/2014/main" id="{8CC18AE0-42BC-A5EB-4E92-E9AC971CA85D}"/>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rot="1029449">
            <a:off x="10288857" y="229585"/>
            <a:ext cx="1751482" cy="1292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96810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A8B52-033F-A9F1-082C-A771DEAAE92B}"/>
              </a:ext>
            </a:extLst>
          </p:cNvPr>
          <p:cNvSpPr>
            <a:spLocks noGrp="1"/>
          </p:cNvSpPr>
          <p:nvPr>
            <p:ph type="title"/>
          </p:nvPr>
        </p:nvSpPr>
        <p:spPr>
          <a:xfrm>
            <a:off x="2169288" y="500062"/>
            <a:ext cx="10515600" cy="1325563"/>
          </a:xfrm>
        </p:spPr>
        <p:txBody>
          <a:bodyPr>
            <a:normAutofit/>
          </a:bodyPr>
          <a:lstStyle/>
          <a:p>
            <a:r>
              <a:rPr lang="en-US" sz="3200" b="1" u="sng" dirty="0">
                <a:latin typeface="+mn-lt"/>
              </a:rPr>
              <a:t>Developing a good attitude to learning</a:t>
            </a:r>
          </a:p>
        </p:txBody>
      </p:sp>
      <p:sp>
        <p:nvSpPr>
          <p:cNvPr id="3" name="Content Placeholder 2">
            <a:extLst>
              <a:ext uri="{FF2B5EF4-FFF2-40B4-BE49-F238E27FC236}">
                <a16:creationId xmlns:a16="http://schemas.microsoft.com/office/drawing/2014/main" id="{55E11317-C35A-3478-77BA-3B34BEA25EF3}"/>
              </a:ext>
            </a:extLst>
          </p:cNvPr>
          <p:cNvSpPr>
            <a:spLocks noGrp="1"/>
          </p:cNvSpPr>
          <p:nvPr>
            <p:ph idx="1"/>
          </p:nvPr>
        </p:nvSpPr>
        <p:spPr>
          <a:xfrm>
            <a:off x="896790" y="1611949"/>
            <a:ext cx="8596668" cy="3880773"/>
          </a:xfrm>
        </p:spPr>
        <p:txBody>
          <a:bodyPr/>
          <a:lstStyle/>
          <a:p>
            <a:pPr>
              <a:buNone/>
            </a:pPr>
            <a:r>
              <a:rPr lang="en-GB" sz="1800" dirty="0">
                <a:ea typeface="Tahoma" panose="020B0604030504040204" pitchFamily="34" charset="0"/>
                <a:cs typeface="Tahoma" panose="020B0604030504040204" pitchFamily="34" charset="0"/>
              </a:rPr>
              <a:t>To learn well, children must be curious, energetic and enthusiastic. </a:t>
            </a:r>
          </a:p>
          <a:p>
            <a:pPr>
              <a:buNone/>
            </a:pPr>
            <a:r>
              <a:rPr lang="en-GB" sz="1800" dirty="0">
                <a:ea typeface="Tahoma" panose="020B0604030504040204" pitchFamily="34" charset="0"/>
                <a:cs typeface="Tahoma" panose="020B0604030504040204" pitchFamily="34" charset="0"/>
              </a:rPr>
              <a:t>Developing these skills and attitudes will build strong learners who will make good progress. </a:t>
            </a:r>
          </a:p>
          <a:p>
            <a:endParaRPr lang="en-US" dirty="0"/>
          </a:p>
        </p:txBody>
      </p:sp>
      <p:graphicFrame>
        <p:nvGraphicFramePr>
          <p:cNvPr id="4" name="Table 2">
            <a:extLst>
              <a:ext uri="{FF2B5EF4-FFF2-40B4-BE49-F238E27FC236}">
                <a16:creationId xmlns:a16="http://schemas.microsoft.com/office/drawing/2014/main" id="{6D36A26B-FDE5-F3E3-B2F2-EDFA26BA9C37}"/>
              </a:ext>
            </a:extLst>
          </p:cNvPr>
          <p:cNvGraphicFramePr>
            <a:graphicFrameLocks noGrp="1"/>
          </p:cNvGraphicFramePr>
          <p:nvPr>
            <p:extLst>
              <p:ext uri="{D42A27DB-BD31-4B8C-83A1-F6EECF244321}">
                <p14:modId xmlns:p14="http://schemas.microsoft.com/office/powerpoint/2010/main" val="2474802965"/>
              </p:ext>
            </p:extLst>
          </p:nvPr>
        </p:nvGraphicFramePr>
        <p:xfrm>
          <a:off x="2715768" y="2937512"/>
          <a:ext cx="4419326" cy="3307080"/>
        </p:xfrm>
        <a:graphic>
          <a:graphicData uri="http://schemas.openxmlformats.org/drawingml/2006/table">
            <a:tbl>
              <a:tblPr firstRow="1" bandRow="1">
                <a:tableStyleId>{5C22544A-7EE6-4342-B048-85BDC9FD1C3A}</a:tableStyleId>
              </a:tblPr>
              <a:tblGrid>
                <a:gridCol w="4419326">
                  <a:extLst>
                    <a:ext uri="{9D8B030D-6E8A-4147-A177-3AD203B41FA5}">
                      <a16:colId xmlns:a16="http://schemas.microsoft.com/office/drawing/2014/main" val="4101285150"/>
                    </a:ext>
                  </a:extLst>
                </a:gridCol>
              </a:tblGrid>
              <a:tr h="370840">
                <a:tc>
                  <a:txBody>
                    <a:bodyPr/>
                    <a:lstStyle/>
                    <a:p>
                      <a:r>
                        <a:rPr lang="en-US" sz="1400" dirty="0">
                          <a:latin typeface="+mn-lt"/>
                          <a:ea typeface="Tahoma" panose="020B0604030504040204" pitchFamily="34" charset="0"/>
                          <a:cs typeface="Tahoma" panose="020B0604030504040204" pitchFamily="34" charset="0"/>
                        </a:rPr>
                        <a:t>Playing and exploring - engagement</a:t>
                      </a:r>
                    </a:p>
                  </a:txBody>
                  <a:tcPr>
                    <a:solidFill>
                      <a:schemeClr val="accent5">
                        <a:lumMod val="90000"/>
                      </a:schemeClr>
                    </a:solidFill>
                  </a:tcPr>
                </a:tc>
                <a:extLst>
                  <a:ext uri="{0D108BD9-81ED-4DB2-BD59-A6C34878D82A}">
                    <a16:rowId xmlns:a16="http://schemas.microsoft.com/office/drawing/2014/main" val="2897619940"/>
                  </a:ext>
                </a:extLst>
              </a:tr>
              <a:tr h="370840">
                <a:tc>
                  <a:txBody>
                    <a:bodyPr/>
                    <a:lstStyle/>
                    <a:p>
                      <a:r>
                        <a:rPr lang="en-US" sz="1400" dirty="0">
                          <a:latin typeface="+mn-lt"/>
                          <a:ea typeface="Tahoma" panose="020B0604030504040204" pitchFamily="34" charset="0"/>
                          <a:cs typeface="Tahoma" panose="020B0604030504040204" pitchFamily="34" charset="0"/>
                        </a:rPr>
                        <a:t>Finding out and exploring</a:t>
                      </a:r>
                    </a:p>
                    <a:p>
                      <a:r>
                        <a:rPr lang="en-US" sz="1400" dirty="0">
                          <a:latin typeface="+mn-lt"/>
                          <a:ea typeface="Tahoma" panose="020B0604030504040204" pitchFamily="34" charset="0"/>
                          <a:cs typeface="Tahoma" panose="020B0604030504040204" pitchFamily="34" charset="0"/>
                        </a:rPr>
                        <a:t>Playing with what they know</a:t>
                      </a:r>
                    </a:p>
                    <a:p>
                      <a:r>
                        <a:rPr lang="en-US" sz="1400" dirty="0">
                          <a:latin typeface="+mn-lt"/>
                          <a:ea typeface="Tahoma" panose="020B0604030504040204" pitchFamily="34" charset="0"/>
                          <a:cs typeface="Tahoma" panose="020B0604030504040204" pitchFamily="34" charset="0"/>
                        </a:rPr>
                        <a:t>Being willing to ‘have a go’</a:t>
                      </a:r>
                    </a:p>
                  </a:txBody>
                  <a:tcPr/>
                </a:tc>
                <a:extLst>
                  <a:ext uri="{0D108BD9-81ED-4DB2-BD59-A6C34878D82A}">
                    <a16:rowId xmlns:a16="http://schemas.microsoft.com/office/drawing/2014/main" val="1143837720"/>
                  </a:ext>
                </a:extLst>
              </a:tr>
              <a:tr h="370840">
                <a:tc>
                  <a:txBody>
                    <a:bodyPr/>
                    <a:lstStyle/>
                    <a:p>
                      <a:r>
                        <a:rPr lang="en-US" sz="1400" b="1" dirty="0">
                          <a:solidFill>
                            <a:schemeClr val="bg1"/>
                          </a:solidFill>
                          <a:latin typeface="+mn-lt"/>
                          <a:ea typeface="Tahoma" panose="020B0604030504040204" pitchFamily="34" charset="0"/>
                          <a:cs typeface="Tahoma" panose="020B0604030504040204" pitchFamily="34" charset="0"/>
                        </a:rPr>
                        <a:t>Active Learning – Motivation</a:t>
                      </a:r>
                    </a:p>
                  </a:txBody>
                  <a:tcPr>
                    <a:solidFill>
                      <a:schemeClr val="accent5">
                        <a:lumMod val="90000"/>
                      </a:schemeClr>
                    </a:solidFill>
                  </a:tcPr>
                </a:tc>
                <a:extLst>
                  <a:ext uri="{0D108BD9-81ED-4DB2-BD59-A6C34878D82A}">
                    <a16:rowId xmlns:a16="http://schemas.microsoft.com/office/drawing/2014/main" val="195495766"/>
                  </a:ext>
                </a:extLst>
              </a:tr>
              <a:tr h="370840">
                <a:tc>
                  <a:txBody>
                    <a:bodyPr/>
                    <a:lstStyle/>
                    <a:p>
                      <a:r>
                        <a:rPr lang="en-US" sz="1400">
                          <a:latin typeface="+mn-lt"/>
                          <a:ea typeface="Tahoma" panose="020B0604030504040204" pitchFamily="34" charset="0"/>
                          <a:cs typeface="Tahoma" panose="020B0604030504040204" pitchFamily="34" charset="0"/>
                        </a:rPr>
                        <a:t>Being involved and concentrating</a:t>
                      </a:r>
                    </a:p>
                    <a:p>
                      <a:r>
                        <a:rPr lang="en-US" sz="1400">
                          <a:latin typeface="+mn-lt"/>
                          <a:ea typeface="Tahoma" panose="020B0604030504040204" pitchFamily="34" charset="0"/>
                          <a:cs typeface="Tahoma" panose="020B0604030504040204" pitchFamily="34" charset="0"/>
                        </a:rPr>
                        <a:t>Keep trying – persevere when things go wrong</a:t>
                      </a:r>
                    </a:p>
                    <a:p>
                      <a:r>
                        <a:rPr lang="en-US" sz="1400">
                          <a:latin typeface="+mn-lt"/>
                          <a:ea typeface="Tahoma" panose="020B0604030504040204" pitchFamily="34" charset="0"/>
                          <a:cs typeface="Tahoma" panose="020B0604030504040204" pitchFamily="34" charset="0"/>
                        </a:rPr>
                        <a:t>Enjoying achieving what they set out to do</a:t>
                      </a:r>
                    </a:p>
                  </a:txBody>
                  <a:tcPr/>
                </a:tc>
                <a:extLst>
                  <a:ext uri="{0D108BD9-81ED-4DB2-BD59-A6C34878D82A}">
                    <a16:rowId xmlns:a16="http://schemas.microsoft.com/office/drawing/2014/main" val="867256787"/>
                  </a:ext>
                </a:extLst>
              </a:tr>
              <a:tr h="370840">
                <a:tc>
                  <a:txBody>
                    <a:bodyPr/>
                    <a:lstStyle/>
                    <a:p>
                      <a:r>
                        <a:rPr lang="en-US" sz="1400" b="1">
                          <a:solidFill>
                            <a:schemeClr val="bg1"/>
                          </a:solidFill>
                          <a:latin typeface="+mn-lt"/>
                          <a:ea typeface="Tahoma" panose="020B0604030504040204" pitchFamily="34" charset="0"/>
                          <a:cs typeface="Tahoma" panose="020B0604030504040204" pitchFamily="34" charset="0"/>
                        </a:rPr>
                        <a:t>Creative and critical thinking – thinking skills</a:t>
                      </a:r>
                    </a:p>
                  </a:txBody>
                  <a:tcPr>
                    <a:solidFill>
                      <a:schemeClr val="accent5">
                        <a:lumMod val="90000"/>
                      </a:schemeClr>
                    </a:solidFill>
                  </a:tcPr>
                </a:tc>
                <a:extLst>
                  <a:ext uri="{0D108BD9-81ED-4DB2-BD59-A6C34878D82A}">
                    <a16:rowId xmlns:a16="http://schemas.microsoft.com/office/drawing/2014/main" val="2370249681"/>
                  </a:ext>
                </a:extLst>
              </a:tr>
              <a:tr h="370840">
                <a:tc>
                  <a:txBody>
                    <a:bodyPr/>
                    <a:lstStyle/>
                    <a:p>
                      <a:r>
                        <a:rPr lang="en-US" sz="1400" dirty="0">
                          <a:latin typeface="+mn-lt"/>
                          <a:ea typeface="Tahoma" panose="020B0604030504040204" pitchFamily="34" charset="0"/>
                          <a:cs typeface="Tahoma" panose="020B0604030504040204" pitchFamily="34" charset="0"/>
                        </a:rPr>
                        <a:t>Having their own ideas</a:t>
                      </a:r>
                    </a:p>
                    <a:p>
                      <a:r>
                        <a:rPr lang="en-US" sz="1400" dirty="0">
                          <a:latin typeface="+mn-lt"/>
                          <a:ea typeface="Tahoma" panose="020B0604030504040204" pitchFamily="34" charset="0"/>
                          <a:cs typeface="Tahoma" panose="020B0604030504040204" pitchFamily="34" charset="0"/>
                        </a:rPr>
                        <a:t>Making links</a:t>
                      </a:r>
                    </a:p>
                    <a:p>
                      <a:r>
                        <a:rPr lang="en-US" sz="1400" dirty="0">
                          <a:latin typeface="+mn-lt"/>
                          <a:ea typeface="Tahoma" panose="020B0604030504040204" pitchFamily="34" charset="0"/>
                          <a:cs typeface="Tahoma" panose="020B0604030504040204" pitchFamily="34" charset="0"/>
                        </a:rPr>
                        <a:t>Working with ideas</a:t>
                      </a:r>
                    </a:p>
                  </a:txBody>
                  <a:tcPr/>
                </a:tc>
                <a:extLst>
                  <a:ext uri="{0D108BD9-81ED-4DB2-BD59-A6C34878D82A}">
                    <a16:rowId xmlns:a16="http://schemas.microsoft.com/office/drawing/2014/main" val="36982781"/>
                  </a:ext>
                </a:extLst>
              </a:tr>
            </a:tbl>
          </a:graphicData>
        </a:graphic>
      </p:graphicFrame>
    </p:spTree>
    <p:extLst>
      <p:ext uri="{BB962C8B-B14F-4D97-AF65-F5344CB8AC3E}">
        <p14:creationId xmlns:p14="http://schemas.microsoft.com/office/powerpoint/2010/main" val="2041561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0FAFF-5C70-0199-5307-C1B72B1EE679}"/>
              </a:ext>
            </a:extLst>
          </p:cNvPr>
          <p:cNvSpPr>
            <a:spLocks noGrp="1"/>
          </p:cNvSpPr>
          <p:nvPr>
            <p:ph type="title"/>
          </p:nvPr>
        </p:nvSpPr>
        <p:spPr>
          <a:xfrm>
            <a:off x="2599760" y="435984"/>
            <a:ext cx="8596668" cy="1320800"/>
          </a:xfrm>
        </p:spPr>
        <p:txBody>
          <a:bodyPr/>
          <a:lstStyle/>
          <a:p>
            <a:r>
              <a:rPr lang="en-US" sz="3200" b="1" u="sng" dirty="0">
                <a:latin typeface="+mn-lt"/>
                <a:ea typeface="Tahoma" panose="020B0604030504040204" pitchFamily="34" charset="0"/>
                <a:cs typeface="Tahoma" panose="020B0604030504040204" pitchFamily="34" charset="0"/>
              </a:rPr>
              <a:t>Positivity and Wellbeing </a:t>
            </a:r>
            <a:r>
              <a:rPr lang="en-US" sz="4400" b="1" u="sng" dirty="0">
                <a:latin typeface="+mn-lt"/>
                <a:ea typeface="Tahoma" panose="020B0604030504040204" pitchFamily="34" charset="0"/>
                <a:cs typeface="Tahoma" panose="020B0604030504040204" pitchFamily="34" charset="0"/>
              </a:rPr>
              <a:t/>
            </a:r>
            <a:br>
              <a:rPr lang="en-US" sz="4400" b="1" u="sng" dirty="0">
                <a:latin typeface="+mn-lt"/>
                <a:ea typeface="Tahoma" panose="020B0604030504040204" pitchFamily="34" charset="0"/>
                <a:cs typeface="Tahoma" panose="020B0604030504040204" pitchFamily="34" charset="0"/>
              </a:rPr>
            </a:br>
            <a:endParaRPr lang="en-US" dirty="0"/>
          </a:p>
        </p:txBody>
      </p:sp>
      <p:sp>
        <p:nvSpPr>
          <p:cNvPr id="3" name="Content Placeholder 2">
            <a:extLst>
              <a:ext uri="{FF2B5EF4-FFF2-40B4-BE49-F238E27FC236}">
                <a16:creationId xmlns:a16="http://schemas.microsoft.com/office/drawing/2014/main" id="{AA7DA4A0-9630-927D-58ED-937ABA583FD5}"/>
              </a:ext>
            </a:extLst>
          </p:cNvPr>
          <p:cNvSpPr>
            <a:spLocks noGrp="1"/>
          </p:cNvSpPr>
          <p:nvPr>
            <p:ph idx="1"/>
          </p:nvPr>
        </p:nvSpPr>
        <p:spPr>
          <a:xfrm>
            <a:off x="838200" y="1025637"/>
            <a:ext cx="7646043" cy="5467237"/>
          </a:xfrm>
        </p:spPr>
        <p:txBody>
          <a:bodyPr>
            <a:noAutofit/>
          </a:bodyPr>
          <a:lstStyle/>
          <a:p>
            <a:pPr marL="0" indent="0">
              <a:lnSpc>
                <a:spcPct val="150000"/>
              </a:lnSpc>
              <a:buNone/>
              <a:defRPr/>
            </a:pPr>
            <a:r>
              <a:rPr lang="en-US" sz="2000" dirty="0">
                <a:latin typeface="+mn-lt"/>
                <a:ea typeface="Tahoma" panose="020B0604030504040204" pitchFamily="34" charset="0"/>
                <a:cs typeface="Tahoma" panose="020B0604030504040204" pitchFamily="34" charset="0"/>
              </a:rPr>
              <a:t>We use a variety of strategies to promote positive mental health in children:</a:t>
            </a:r>
          </a:p>
          <a:p>
            <a:pPr marL="342900" indent="-342900">
              <a:lnSpc>
                <a:spcPct val="150000"/>
              </a:lnSpc>
              <a:buFont typeface="Arial" panose="020B0604020202020204" pitchFamily="34" charset="0"/>
              <a:buChar char="•"/>
              <a:defRPr/>
            </a:pPr>
            <a:r>
              <a:rPr lang="en-US" sz="2000" dirty="0">
                <a:latin typeface="+mn-lt"/>
                <a:ea typeface="Tahoma" panose="020B0604030504040204" pitchFamily="34" charset="0"/>
                <a:cs typeface="Tahoma" panose="020B0604030504040204" pitchFamily="34" charset="0"/>
              </a:rPr>
              <a:t>Daily ‘Check In’ feelings chart.</a:t>
            </a:r>
          </a:p>
          <a:p>
            <a:pPr marL="342900" indent="-342900">
              <a:lnSpc>
                <a:spcPct val="150000"/>
              </a:lnSpc>
              <a:buFont typeface="Arial" panose="020B0604020202020204" pitchFamily="34" charset="0"/>
              <a:buChar char="•"/>
              <a:defRPr/>
            </a:pPr>
            <a:r>
              <a:rPr lang="en-US" sz="2000" dirty="0">
                <a:latin typeface="+mn-lt"/>
                <a:ea typeface="Tahoma" panose="020B0604030504040204" pitchFamily="34" charset="0"/>
                <a:cs typeface="Tahoma" panose="020B0604030504040204" pitchFamily="34" charset="0"/>
              </a:rPr>
              <a:t>Reading and discussing stories dealing with a range of feelings that children may experience.</a:t>
            </a:r>
          </a:p>
          <a:p>
            <a:pPr marL="342900" indent="-342900">
              <a:lnSpc>
                <a:spcPct val="150000"/>
              </a:lnSpc>
              <a:buFont typeface="Arial" panose="020B0604020202020204" pitchFamily="34" charset="0"/>
              <a:buChar char="•"/>
              <a:defRPr/>
            </a:pPr>
            <a:r>
              <a:rPr lang="en-US" sz="2000" dirty="0">
                <a:latin typeface="+mn-lt"/>
                <a:ea typeface="Tahoma" panose="020B0604030504040204" pitchFamily="34" charset="0"/>
                <a:cs typeface="Tahoma" panose="020B0604030504040204" pitchFamily="34" charset="0"/>
              </a:rPr>
              <a:t>Nurture groups.</a:t>
            </a:r>
          </a:p>
          <a:p>
            <a:pPr marL="342900" indent="-342900">
              <a:lnSpc>
                <a:spcPct val="150000"/>
              </a:lnSpc>
              <a:buFont typeface="Arial" panose="020B0604020202020204" pitchFamily="34" charset="0"/>
              <a:buChar char="•"/>
              <a:defRPr/>
            </a:pPr>
            <a:r>
              <a:rPr lang="en-US" sz="2000" dirty="0">
                <a:latin typeface="+mn-lt"/>
                <a:ea typeface="Tahoma" panose="020B0604030504040204" pitchFamily="34" charset="0"/>
                <a:cs typeface="Tahoma" panose="020B0604030504040204" pitchFamily="34" charset="0"/>
              </a:rPr>
              <a:t>In-school counselling service.</a:t>
            </a:r>
          </a:p>
          <a:p>
            <a:pPr marL="342900" indent="-342900">
              <a:lnSpc>
                <a:spcPct val="150000"/>
              </a:lnSpc>
              <a:buFont typeface="Arial" panose="020B0604020202020204" pitchFamily="34" charset="0"/>
              <a:buChar char="•"/>
              <a:defRPr/>
            </a:pPr>
            <a:r>
              <a:rPr lang="en-US" sz="2000" dirty="0">
                <a:latin typeface="+mn-lt"/>
                <a:ea typeface="Tahoma" panose="020B0604030504040204" pitchFamily="34" charset="0"/>
                <a:cs typeface="Tahoma" panose="020B0604030504040204" pitchFamily="34" charset="0"/>
              </a:rPr>
              <a:t>Buddy system – Each Reception child is linked with a  Year 6 buddy  and enjoys building a relationship with them through regular events such as a teddy Bears’ picnic or shared craft sessions.</a:t>
            </a:r>
          </a:p>
          <a:p>
            <a:endParaRPr lang="en-US" sz="2000" dirty="0"/>
          </a:p>
        </p:txBody>
      </p:sp>
      <p:pic>
        <p:nvPicPr>
          <p:cNvPr id="4" name="Picture 3">
            <a:extLst>
              <a:ext uri="{FF2B5EF4-FFF2-40B4-BE49-F238E27FC236}">
                <a16:creationId xmlns:a16="http://schemas.microsoft.com/office/drawing/2014/main" id="{1E7FC264-3226-5A55-EB45-6F868AE29F87}"/>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rot="11549737" flipV="1">
            <a:off x="9364711" y="1266486"/>
            <a:ext cx="1713016" cy="1284762"/>
          </a:xfrm>
          <a:prstGeom prst="rect">
            <a:avLst/>
          </a:prstGeom>
        </p:spPr>
      </p:pic>
      <p:pic>
        <p:nvPicPr>
          <p:cNvPr id="5" name="Picture 4">
            <a:extLst>
              <a:ext uri="{FF2B5EF4-FFF2-40B4-BE49-F238E27FC236}">
                <a16:creationId xmlns:a16="http://schemas.microsoft.com/office/drawing/2014/main" id="{4B064D41-E0CC-FD72-F385-EF1E9A8C31E2}"/>
              </a:ext>
            </a:extLst>
          </p:cNvPr>
          <p:cNvPicPr>
            <a:picLocks noChangeAspect="1"/>
          </p:cNvPicPr>
          <p:nvPr/>
        </p:nvPicPr>
        <p:blipFill rotWithShape="1">
          <a:blip r:embed="rId3" cstate="hqprint">
            <a:extLst>
              <a:ext uri="{28A0092B-C50C-407E-A947-70E740481C1C}">
                <a14:useLocalDpi xmlns:a14="http://schemas.microsoft.com/office/drawing/2010/main" val="0"/>
              </a:ext>
            </a:extLst>
          </a:blip>
          <a:srcRect l="19390" t="20814" r="15122" b="6178"/>
          <a:stretch/>
        </p:blipFill>
        <p:spPr>
          <a:xfrm rot="21290723">
            <a:off x="9381101" y="3240250"/>
            <a:ext cx="1905000" cy="1592821"/>
          </a:xfrm>
          <a:prstGeom prst="rect">
            <a:avLst/>
          </a:prstGeom>
        </p:spPr>
      </p:pic>
    </p:spTree>
    <p:extLst>
      <p:ext uri="{BB962C8B-B14F-4D97-AF65-F5344CB8AC3E}">
        <p14:creationId xmlns:p14="http://schemas.microsoft.com/office/powerpoint/2010/main" val="1634383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7F58F-BE40-A44A-2E58-03BFDAAE06F9}"/>
              </a:ext>
            </a:extLst>
          </p:cNvPr>
          <p:cNvSpPr>
            <a:spLocks noGrp="1"/>
          </p:cNvSpPr>
          <p:nvPr>
            <p:ph type="title"/>
          </p:nvPr>
        </p:nvSpPr>
        <p:spPr>
          <a:xfrm>
            <a:off x="3725334" y="842919"/>
            <a:ext cx="8596668" cy="1320800"/>
          </a:xfrm>
        </p:spPr>
        <p:txBody>
          <a:bodyPr/>
          <a:lstStyle/>
          <a:p>
            <a:r>
              <a:rPr lang="en-GB" altLang="en-US" sz="3200" b="1" u="sng" dirty="0">
                <a:latin typeface="+mn-lt"/>
              </a:rPr>
              <a:t>Religious Education</a:t>
            </a:r>
            <a:r>
              <a:rPr lang="en-GB" altLang="en-US" sz="4400" b="1" dirty="0">
                <a:latin typeface="+mn-lt"/>
              </a:rPr>
              <a:t/>
            </a:r>
            <a:br>
              <a:rPr lang="en-GB" altLang="en-US" sz="4400" b="1" dirty="0">
                <a:latin typeface="+mn-lt"/>
              </a:rPr>
            </a:br>
            <a:endParaRPr lang="en-US" dirty="0"/>
          </a:p>
        </p:txBody>
      </p:sp>
      <p:sp>
        <p:nvSpPr>
          <p:cNvPr id="3" name="Content Placeholder 2">
            <a:extLst>
              <a:ext uri="{FF2B5EF4-FFF2-40B4-BE49-F238E27FC236}">
                <a16:creationId xmlns:a16="http://schemas.microsoft.com/office/drawing/2014/main" id="{F0D9BD38-6BF7-839E-0E71-E559D0624032}"/>
              </a:ext>
            </a:extLst>
          </p:cNvPr>
          <p:cNvSpPr>
            <a:spLocks noGrp="1"/>
          </p:cNvSpPr>
          <p:nvPr>
            <p:ph idx="1"/>
          </p:nvPr>
        </p:nvSpPr>
        <p:spPr>
          <a:xfrm>
            <a:off x="838200" y="1825625"/>
            <a:ext cx="11353800" cy="4351338"/>
          </a:xfrm>
        </p:spPr>
        <p:txBody>
          <a:bodyPr>
            <a:normAutofit lnSpcReduction="10000"/>
          </a:bodyPr>
          <a:lstStyle/>
          <a:p>
            <a:pPr>
              <a:spcBef>
                <a:spcPct val="0"/>
              </a:spcBef>
              <a:buClrTx/>
              <a:buSzTx/>
              <a:buFontTx/>
              <a:buNone/>
            </a:pPr>
            <a:r>
              <a:rPr lang="en-US" altLang="en-US" sz="2400" dirty="0">
                <a:latin typeface="+mn-lt"/>
              </a:rPr>
              <a:t>We use the ‘Come and See’ scheme which is rooted in scripture. </a:t>
            </a:r>
          </a:p>
          <a:p>
            <a:pPr>
              <a:spcBef>
                <a:spcPct val="0"/>
              </a:spcBef>
              <a:buClrTx/>
              <a:buSzTx/>
              <a:buFontTx/>
              <a:buNone/>
            </a:pPr>
            <a:endParaRPr lang="en-US" altLang="en-US" sz="2400" dirty="0">
              <a:latin typeface="+mn-lt"/>
            </a:endParaRPr>
          </a:p>
          <a:p>
            <a:pPr>
              <a:spcBef>
                <a:spcPct val="0"/>
              </a:spcBef>
              <a:buClrTx/>
              <a:buSzTx/>
              <a:buFontTx/>
              <a:buNone/>
            </a:pPr>
            <a:r>
              <a:rPr lang="en-US" altLang="en-US" sz="2400" dirty="0">
                <a:latin typeface="+mn-lt"/>
              </a:rPr>
              <a:t>We follow the liturgical calendar and the children enjoy celebrating significant events </a:t>
            </a:r>
          </a:p>
          <a:p>
            <a:pPr>
              <a:spcBef>
                <a:spcPct val="0"/>
              </a:spcBef>
              <a:buClrTx/>
              <a:buSzTx/>
              <a:buFontTx/>
              <a:buNone/>
            </a:pPr>
            <a:r>
              <a:rPr lang="en-US" altLang="en-US" sz="2400" dirty="0">
                <a:latin typeface="+mn-lt"/>
              </a:rPr>
              <a:t>such as Advent, Christmas, Lent, Easter, and  Pentecost. </a:t>
            </a:r>
          </a:p>
          <a:p>
            <a:pPr>
              <a:spcBef>
                <a:spcPct val="0"/>
              </a:spcBef>
              <a:buClrTx/>
              <a:buSzTx/>
              <a:buFontTx/>
              <a:buNone/>
            </a:pPr>
            <a:endParaRPr lang="en-US" altLang="en-US" sz="2400" dirty="0">
              <a:latin typeface="+mn-lt"/>
            </a:endParaRPr>
          </a:p>
          <a:p>
            <a:pPr>
              <a:spcBef>
                <a:spcPct val="0"/>
              </a:spcBef>
              <a:buClrTx/>
              <a:buSzTx/>
              <a:buFontTx/>
              <a:buNone/>
            </a:pPr>
            <a:r>
              <a:rPr lang="en-US" altLang="en-US" sz="2400" dirty="0">
                <a:latin typeface="+mn-lt"/>
              </a:rPr>
              <a:t>They participate in prayer and liturgies and learn to pray both formally and informally. </a:t>
            </a:r>
          </a:p>
          <a:p>
            <a:pPr>
              <a:spcBef>
                <a:spcPct val="0"/>
              </a:spcBef>
              <a:buClrTx/>
              <a:buSzTx/>
              <a:buFontTx/>
              <a:buNone/>
            </a:pPr>
            <a:endParaRPr lang="en-US" altLang="en-US" sz="2400" dirty="0">
              <a:latin typeface="+mn-lt"/>
            </a:endParaRPr>
          </a:p>
          <a:p>
            <a:pPr>
              <a:spcBef>
                <a:spcPct val="0"/>
              </a:spcBef>
              <a:buClrTx/>
              <a:buSzTx/>
              <a:buFontTx/>
              <a:buNone/>
            </a:pPr>
            <a:r>
              <a:rPr lang="en-US" altLang="en-US" sz="2400" dirty="0">
                <a:latin typeface="+mn-lt"/>
              </a:rPr>
              <a:t>The children are encouraged to live the Gospel values in all that they do and say.</a:t>
            </a:r>
          </a:p>
          <a:p>
            <a:pPr>
              <a:spcBef>
                <a:spcPct val="0"/>
              </a:spcBef>
              <a:buClrTx/>
              <a:buSzTx/>
              <a:buFontTx/>
              <a:buNone/>
            </a:pPr>
            <a:endParaRPr lang="en-US" altLang="en-US" sz="2400" dirty="0">
              <a:latin typeface="+mn-lt"/>
            </a:endParaRPr>
          </a:p>
          <a:p>
            <a:pPr>
              <a:spcBef>
                <a:spcPct val="0"/>
              </a:spcBef>
              <a:buClrTx/>
              <a:buSzTx/>
              <a:buFontTx/>
              <a:buNone/>
            </a:pPr>
            <a:r>
              <a:rPr lang="en-US" altLang="en-US" sz="2400" dirty="0"/>
              <a:t>We also find out about how people of other faiths celebrate</a:t>
            </a:r>
            <a:endParaRPr lang="en-GB" altLang="en-US" sz="2400" dirty="0">
              <a:latin typeface="+mn-lt"/>
            </a:endParaRPr>
          </a:p>
          <a:p>
            <a:endParaRPr lang="en-US" dirty="0"/>
          </a:p>
        </p:txBody>
      </p:sp>
      <p:pic>
        <p:nvPicPr>
          <p:cNvPr id="4" name="Picture 3">
            <a:extLst>
              <a:ext uri="{FF2B5EF4-FFF2-40B4-BE49-F238E27FC236}">
                <a16:creationId xmlns:a16="http://schemas.microsoft.com/office/drawing/2014/main" id="{934C909C-EE37-4CDD-5CDA-653C1D90DEE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rot="6062601">
            <a:off x="9605223" y="4899475"/>
            <a:ext cx="1890069" cy="1417552"/>
          </a:xfrm>
          <a:prstGeom prst="rect">
            <a:avLst/>
          </a:prstGeom>
        </p:spPr>
      </p:pic>
      <p:pic>
        <p:nvPicPr>
          <p:cNvPr id="5" name="Picture 4">
            <a:extLst>
              <a:ext uri="{FF2B5EF4-FFF2-40B4-BE49-F238E27FC236}">
                <a16:creationId xmlns:a16="http://schemas.microsoft.com/office/drawing/2014/main" id="{6C1BF332-6523-7458-4831-151ADD81A218}"/>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rot="4631548">
            <a:off x="9629050" y="370970"/>
            <a:ext cx="1895707" cy="1421780"/>
          </a:xfrm>
          <a:prstGeom prst="rect">
            <a:avLst/>
          </a:prstGeom>
        </p:spPr>
      </p:pic>
    </p:spTree>
    <p:extLst>
      <p:ext uri="{BB962C8B-B14F-4D97-AF65-F5344CB8AC3E}">
        <p14:creationId xmlns:p14="http://schemas.microsoft.com/office/powerpoint/2010/main" val="3659475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FC30A-07AC-2295-94D3-E166D294D2DC}"/>
              </a:ext>
            </a:extLst>
          </p:cNvPr>
          <p:cNvSpPr>
            <a:spLocks noGrp="1"/>
          </p:cNvSpPr>
          <p:nvPr>
            <p:ph type="title"/>
          </p:nvPr>
        </p:nvSpPr>
        <p:spPr/>
        <p:txBody>
          <a:bodyPr/>
          <a:lstStyle/>
          <a:p>
            <a:pPr algn="ctr"/>
            <a:r>
              <a:rPr lang="en-US" b="1" u="sng" dirty="0"/>
              <a:t>Half Termly Topics</a:t>
            </a:r>
          </a:p>
        </p:txBody>
      </p:sp>
      <p:sp>
        <p:nvSpPr>
          <p:cNvPr id="3" name="Content Placeholder 2">
            <a:extLst>
              <a:ext uri="{FF2B5EF4-FFF2-40B4-BE49-F238E27FC236}">
                <a16:creationId xmlns:a16="http://schemas.microsoft.com/office/drawing/2014/main" id="{268CC0AE-6C51-98BC-FD27-BCC338ADC2E4}"/>
              </a:ext>
            </a:extLst>
          </p:cNvPr>
          <p:cNvSpPr>
            <a:spLocks noGrp="1"/>
          </p:cNvSpPr>
          <p:nvPr>
            <p:ph idx="1"/>
          </p:nvPr>
        </p:nvSpPr>
        <p:spPr>
          <a:xfrm>
            <a:off x="838200" y="1825625"/>
            <a:ext cx="6119648" cy="3186213"/>
          </a:xfrm>
        </p:spPr>
        <p:txBody>
          <a:bodyPr>
            <a:normAutofit lnSpcReduction="10000"/>
          </a:bodyPr>
          <a:lstStyle/>
          <a:p>
            <a:pPr>
              <a:spcBef>
                <a:spcPct val="0"/>
              </a:spcBef>
            </a:pPr>
            <a:r>
              <a:rPr lang="en-GB" altLang="en-US" sz="2000" dirty="0">
                <a:latin typeface="+mn-lt"/>
                <a:cs typeface="Tahoma" panose="020B0604030504040204" pitchFamily="34" charset="0"/>
              </a:rPr>
              <a:t> We use topics as a springboard for learning. </a:t>
            </a:r>
          </a:p>
          <a:p>
            <a:pPr marL="0" indent="0">
              <a:spcBef>
                <a:spcPct val="0"/>
              </a:spcBef>
              <a:buNone/>
            </a:pPr>
            <a:endParaRPr lang="en-GB" altLang="en-US" sz="2000" dirty="0">
              <a:latin typeface="+mn-lt"/>
              <a:cs typeface="Tahoma" panose="020B0604030504040204" pitchFamily="34" charset="0"/>
            </a:endParaRPr>
          </a:p>
          <a:p>
            <a:pPr>
              <a:spcBef>
                <a:spcPct val="0"/>
              </a:spcBef>
            </a:pPr>
            <a:r>
              <a:rPr lang="en-GB" altLang="en-US" sz="2000" dirty="0">
                <a:latin typeface="+mn-lt"/>
                <a:cs typeface="Tahoma" panose="020B0604030504040204" pitchFamily="34" charset="0"/>
              </a:rPr>
              <a:t>Many of the activities we plan, the stories we read and the songs we sing link to the topic. However, we also follow the children’s particular interests and enthusiasms and include them in the classroom activities.</a:t>
            </a:r>
          </a:p>
          <a:p>
            <a:pPr>
              <a:spcBef>
                <a:spcPct val="0"/>
              </a:spcBef>
            </a:pPr>
            <a:endParaRPr lang="en-GB" altLang="en-US" sz="2000" dirty="0">
              <a:latin typeface="+mn-lt"/>
              <a:cs typeface="Tahoma" panose="020B0604030504040204" pitchFamily="34" charset="0"/>
            </a:endParaRPr>
          </a:p>
          <a:p>
            <a:pPr>
              <a:spcBef>
                <a:spcPct val="0"/>
              </a:spcBef>
            </a:pPr>
            <a:r>
              <a:rPr lang="en-GB" altLang="en-US" sz="2000" dirty="0">
                <a:latin typeface="+mn-lt"/>
                <a:cs typeface="Tahoma" panose="020B0604030504040204" pitchFamily="34" charset="0"/>
              </a:rPr>
              <a:t>The children learn through practical play-based activities and spend part of each day learning outside.</a:t>
            </a:r>
          </a:p>
          <a:p>
            <a:pPr marL="0" indent="0">
              <a:spcBef>
                <a:spcPct val="0"/>
              </a:spcBef>
              <a:buNone/>
            </a:pPr>
            <a:endParaRPr lang="en-US" altLang="en-US" sz="2000" dirty="0">
              <a:latin typeface="+mn-lt"/>
            </a:endParaRPr>
          </a:p>
          <a:p>
            <a:endParaRPr lang="en-US" dirty="0"/>
          </a:p>
        </p:txBody>
      </p:sp>
      <p:graphicFrame>
        <p:nvGraphicFramePr>
          <p:cNvPr id="4" name="Table 3">
            <a:extLst>
              <a:ext uri="{FF2B5EF4-FFF2-40B4-BE49-F238E27FC236}">
                <a16:creationId xmlns:a16="http://schemas.microsoft.com/office/drawing/2014/main" id="{7D30AE3F-F8EC-556D-A01D-E1DE3047C512}"/>
              </a:ext>
            </a:extLst>
          </p:cNvPr>
          <p:cNvGraphicFramePr>
            <a:graphicFrameLocks noGrp="1"/>
          </p:cNvGraphicFramePr>
          <p:nvPr>
            <p:extLst>
              <p:ext uri="{D42A27DB-BD31-4B8C-83A1-F6EECF244321}">
                <p14:modId xmlns:p14="http://schemas.microsoft.com/office/powerpoint/2010/main" val="866294671"/>
              </p:ext>
            </p:extLst>
          </p:nvPr>
        </p:nvGraphicFramePr>
        <p:xfrm>
          <a:off x="7310984" y="1825625"/>
          <a:ext cx="4277710" cy="3840264"/>
        </p:xfrm>
        <a:graphic>
          <a:graphicData uri="http://schemas.openxmlformats.org/drawingml/2006/table">
            <a:tbl>
              <a:tblPr firstRow="1" bandRow="1">
                <a:tableStyleId>{5C22544A-7EE6-4342-B048-85BDC9FD1C3A}</a:tableStyleId>
              </a:tblPr>
              <a:tblGrid>
                <a:gridCol w="1658929">
                  <a:extLst>
                    <a:ext uri="{9D8B030D-6E8A-4147-A177-3AD203B41FA5}">
                      <a16:colId xmlns:a16="http://schemas.microsoft.com/office/drawing/2014/main" val="20000"/>
                    </a:ext>
                  </a:extLst>
                </a:gridCol>
                <a:gridCol w="2618781">
                  <a:extLst>
                    <a:ext uri="{9D8B030D-6E8A-4147-A177-3AD203B41FA5}">
                      <a16:colId xmlns:a16="http://schemas.microsoft.com/office/drawing/2014/main" val="20001"/>
                    </a:ext>
                  </a:extLst>
                </a:gridCol>
              </a:tblGrid>
              <a:tr h="466431">
                <a:tc>
                  <a:txBody>
                    <a:bodyPr/>
                    <a:lstStyle/>
                    <a:p>
                      <a:pPr algn="l"/>
                      <a:r>
                        <a:rPr lang="en-US" altLang="en-US" sz="1800" b="0" dirty="0">
                          <a:solidFill>
                            <a:schemeClr val="tx1"/>
                          </a:solidFill>
                          <a:latin typeface="Tahoma" panose="020B0604030504040204" pitchFamily="34" charset="0"/>
                          <a:ea typeface="Tahoma" panose="020B0604030504040204" pitchFamily="34" charset="0"/>
                          <a:cs typeface="Tahoma" panose="020B0604030504040204" pitchFamily="34" charset="0"/>
                        </a:rPr>
                        <a:t>Autumn 1</a:t>
                      </a:r>
                    </a:p>
                  </a:txBody>
                  <a:tcPr marT="45702" marB="457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0" dirty="0">
                          <a:solidFill>
                            <a:schemeClr val="tx1"/>
                          </a:solidFill>
                          <a:latin typeface="Tahoma" panose="020B0604030504040204" pitchFamily="34" charset="0"/>
                          <a:ea typeface="Tahoma" panose="020B0604030504040204" pitchFamily="34" charset="0"/>
                          <a:cs typeface="Tahoma" panose="020B0604030504040204" pitchFamily="34" charset="0"/>
                        </a:rPr>
                        <a:t>Amazing Me</a:t>
                      </a:r>
                    </a:p>
                    <a:p>
                      <a:endParaRPr lang="en-GB" sz="1800" b="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marT="45702" marB="457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51853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b="0" dirty="0">
                          <a:solidFill>
                            <a:schemeClr val="tx1"/>
                          </a:solidFill>
                          <a:latin typeface="Tahoma" panose="020B0604030504040204" pitchFamily="34" charset="0"/>
                          <a:ea typeface="Tahoma" panose="020B0604030504040204" pitchFamily="34" charset="0"/>
                          <a:cs typeface="Tahoma" panose="020B0604030504040204" pitchFamily="34" charset="0"/>
                        </a:rPr>
                        <a:t>Autumn 2</a:t>
                      </a:r>
                    </a:p>
                    <a:p>
                      <a:endParaRPr lang="en-GB" sz="1800" b="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marT="45702" marB="457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800" b="0" dirty="0">
                          <a:solidFill>
                            <a:schemeClr val="tx1"/>
                          </a:solidFill>
                          <a:latin typeface="Tahoma" panose="020B0604030504040204" pitchFamily="34" charset="0"/>
                          <a:ea typeface="Tahoma" panose="020B0604030504040204" pitchFamily="34" charset="0"/>
                          <a:cs typeface="Tahoma" panose="020B0604030504040204" pitchFamily="34" charset="0"/>
                        </a:rPr>
                        <a:t>Celebrations</a:t>
                      </a:r>
                    </a:p>
                  </a:txBody>
                  <a:tcPr marT="45702" marB="457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51853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b="0" dirty="0">
                          <a:solidFill>
                            <a:schemeClr val="tx1"/>
                          </a:solidFill>
                          <a:latin typeface="Tahoma" panose="020B0604030504040204" pitchFamily="34" charset="0"/>
                          <a:ea typeface="Tahoma" panose="020B0604030504040204" pitchFamily="34" charset="0"/>
                          <a:cs typeface="Tahoma" panose="020B0604030504040204" pitchFamily="34" charset="0"/>
                        </a:rPr>
                        <a:t>Spring 1</a:t>
                      </a:r>
                    </a:p>
                    <a:p>
                      <a:endParaRPr lang="en-GB" sz="1800" b="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marT="45702" marB="457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800" b="0" dirty="0">
                          <a:solidFill>
                            <a:schemeClr val="tx1"/>
                          </a:solidFill>
                          <a:latin typeface="Tahoma" panose="020B0604030504040204" pitchFamily="34" charset="0"/>
                          <a:ea typeface="Tahoma" panose="020B0604030504040204" pitchFamily="34" charset="0"/>
                          <a:cs typeface="Tahoma" panose="020B0604030504040204" pitchFamily="34" charset="0"/>
                        </a:rPr>
                        <a:t>Brilliant Books</a:t>
                      </a:r>
                    </a:p>
                  </a:txBody>
                  <a:tcPr marT="45702" marB="457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51853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b="0">
                          <a:solidFill>
                            <a:schemeClr val="tx1"/>
                          </a:solidFill>
                          <a:latin typeface="Tahoma" panose="020B0604030504040204" pitchFamily="34" charset="0"/>
                          <a:ea typeface="Tahoma" panose="020B0604030504040204" pitchFamily="34" charset="0"/>
                          <a:cs typeface="Tahoma" panose="020B0604030504040204" pitchFamily="34" charset="0"/>
                        </a:rPr>
                        <a:t>Spring 2</a:t>
                      </a:r>
                    </a:p>
                    <a:p>
                      <a:endParaRPr lang="en-GB" sz="1800" b="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marT="45702" marB="457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dirty="0">
                          <a:solidFill>
                            <a:schemeClr val="tx1"/>
                          </a:solidFill>
                          <a:latin typeface="Tahoma" panose="020B0604030504040204" pitchFamily="34" charset="0"/>
                          <a:ea typeface="Tahoma" panose="020B0604030504040204" pitchFamily="34" charset="0"/>
                          <a:cs typeface="Tahoma" panose="020B0604030504040204" pitchFamily="34" charset="0"/>
                        </a:rPr>
                        <a:t>It’s Spring</a:t>
                      </a:r>
                    </a:p>
                    <a:p>
                      <a:endParaRPr lang="en-GB" sz="1800" b="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marT="45702" marB="457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1853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b="0">
                          <a:solidFill>
                            <a:schemeClr val="tx1"/>
                          </a:solidFill>
                          <a:latin typeface="Tahoma" panose="020B0604030504040204" pitchFamily="34" charset="0"/>
                          <a:ea typeface="Tahoma" panose="020B0604030504040204" pitchFamily="34" charset="0"/>
                          <a:cs typeface="Tahoma" panose="020B0604030504040204" pitchFamily="34" charset="0"/>
                        </a:rPr>
                        <a:t>Summer 1</a:t>
                      </a:r>
                    </a:p>
                    <a:p>
                      <a:endParaRPr lang="en-GB" sz="1800" b="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marT="45702" marB="457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0" dirty="0">
                          <a:solidFill>
                            <a:schemeClr val="tx1"/>
                          </a:solidFill>
                          <a:latin typeface="Tahoma" panose="020B0604030504040204" pitchFamily="34" charset="0"/>
                          <a:ea typeface="Tahoma" panose="020B0604030504040204" pitchFamily="34" charset="0"/>
                          <a:cs typeface="Tahoma" panose="020B0604030504040204" pitchFamily="34" charset="0"/>
                        </a:rPr>
                        <a:t>Going on a Journey</a:t>
                      </a:r>
                      <a:endParaRPr lang="en-GB" sz="1800" b="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marT="45702" marB="457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51853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b="0" dirty="0">
                          <a:solidFill>
                            <a:schemeClr val="tx1"/>
                          </a:solidFill>
                          <a:latin typeface="Tahoma" panose="020B0604030504040204" pitchFamily="34" charset="0"/>
                          <a:ea typeface="Tahoma" panose="020B0604030504040204" pitchFamily="34" charset="0"/>
                          <a:cs typeface="Tahoma" panose="020B0604030504040204" pitchFamily="34" charset="0"/>
                        </a:rPr>
                        <a:t>Summer 2</a:t>
                      </a:r>
                    </a:p>
                    <a:p>
                      <a:endParaRPr lang="en-GB" sz="1800" b="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marT="45702" marB="457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0" dirty="0">
                          <a:solidFill>
                            <a:schemeClr val="tx1"/>
                          </a:solidFill>
                          <a:latin typeface="Tahoma" panose="020B0604030504040204" pitchFamily="34" charset="0"/>
                          <a:ea typeface="Tahoma" panose="020B0604030504040204" pitchFamily="34" charset="0"/>
                          <a:cs typeface="Tahoma" panose="020B0604030504040204" pitchFamily="34" charset="0"/>
                        </a:rPr>
                        <a:t>Our Wonderful World</a:t>
                      </a:r>
                      <a:endParaRPr lang="en-GB" sz="1800" b="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marT="45702" marB="457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41922082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328</TotalTime>
  <Words>533</Words>
  <Application>Microsoft Office PowerPoint</Application>
  <PresentationFormat>Widescreen</PresentationFormat>
  <Paragraphs>78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Tahoma</vt:lpstr>
      <vt:lpstr>Trebuchet MS</vt:lpstr>
      <vt:lpstr>Wingdings 3</vt:lpstr>
      <vt:lpstr>Facet</vt:lpstr>
      <vt:lpstr>WELCOME</vt:lpstr>
      <vt:lpstr>Our Mission Statement</vt:lpstr>
      <vt:lpstr>The Early Years Foundation Stage Curriculum  In St John Vianney Catholic Primary school, the Early Years Foundation Stage covers a child’s time in Nursery and Reception.   The Early Years Foundation Stage Curriculum is based on  four principles these are:  A unique child – each child is special. Positive relationships – these are vital and occur between children, staff and parents. Enabling environments – well organised and thoughtfully resourced classrooms and outdoor areas encourage independent curious thinkers. Learning and development – acquiring knowledge, skills and attitudes.  The curriculum is play-based with practical activities  building on what the child already knows.  New experiences to spark curiosity and enthusiasm are introduced and the children acquire new knowledge and skills.  The children’s own particular interests are combined with topics such as ‘Journeys’ and teaching consists of a combination of teacher led- activities and planned purposeful play.  </vt:lpstr>
      <vt:lpstr>   The Reception class Curriculum</vt:lpstr>
      <vt:lpstr>Developing a good attitude to learning</vt:lpstr>
      <vt:lpstr>Positivity and Wellbeing  </vt:lpstr>
      <vt:lpstr>Religious Education </vt:lpstr>
      <vt:lpstr>Half Termly Topics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Wendy Duffy</dc:creator>
  <cp:lastModifiedBy>Windows User</cp:lastModifiedBy>
  <cp:revision>10</cp:revision>
  <dcterms:created xsi:type="dcterms:W3CDTF">2022-09-19T19:28:36Z</dcterms:created>
  <dcterms:modified xsi:type="dcterms:W3CDTF">2022-09-20T09:23:39Z</dcterms:modified>
</cp:coreProperties>
</file>