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9/30/2021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1C2F-600E-408B-B01F-00E1FFBE075C}"/>
              </a:ext>
            </a:extLst>
          </p:cNvPr>
          <p:cNvSpPr>
            <a:spLocks noGrp="1"/>
          </p:cNvSpPr>
          <p:nvPr>
            <p:ph type="ctrTitle"/>
          </p:nvPr>
        </p:nvSpPr>
        <p:spPr/>
        <p:txBody>
          <a:bodyPr/>
          <a:lstStyle/>
          <a:p>
            <a:r>
              <a:rPr lang="en-US" dirty="0" err="1"/>
              <a:t>Maths</a:t>
            </a:r>
            <a:r>
              <a:rPr lang="en-US" dirty="0"/>
              <a:t> and reading in nursery.</a:t>
            </a:r>
            <a:endParaRPr lang="en-GB" dirty="0"/>
          </a:p>
        </p:txBody>
      </p:sp>
      <p:sp>
        <p:nvSpPr>
          <p:cNvPr id="3" name="Subtitle 2">
            <a:extLst>
              <a:ext uri="{FF2B5EF4-FFF2-40B4-BE49-F238E27FC236}">
                <a16:creationId xmlns:a16="http://schemas.microsoft.com/office/drawing/2014/main" id="{EA6E01FD-D1EA-46F9-A6B2-1F7FDB7C8D5E}"/>
              </a:ext>
            </a:extLst>
          </p:cNvPr>
          <p:cNvSpPr>
            <a:spLocks noGrp="1"/>
          </p:cNvSpPr>
          <p:nvPr>
            <p:ph type="subTitle" idx="1"/>
          </p:nvPr>
        </p:nvSpPr>
        <p:spPr/>
        <p:txBody>
          <a:bodyPr/>
          <a:lstStyle/>
          <a:p>
            <a:r>
              <a:rPr lang="en-US" dirty="0"/>
              <a:t>St John Vianney catholic primary school.</a:t>
            </a:r>
            <a:endParaRPr lang="en-GB" dirty="0"/>
          </a:p>
        </p:txBody>
      </p:sp>
    </p:spTree>
    <p:extLst>
      <p:ext uri="{BB962C8B-B14F-4D97-AF65-F5344CB8AC3E}">
        <p14:creationId xmlns:p14="http://schemas.microsoft.com/office/powerpoint/2010/main" val="28332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FC3C5D-EEF4-4C7E-9CB3-875AC3EB4427}"/>
              </a:ext>
            </a:extLst>
          </p:cNvPr>
          <p:cNvSpPr txBox="1"/>
          <p:nvPr/>
        </p:nvSpPr>
        <p:spPr>
          <a:xfrm>
            <a:off x="1656522" y="1759227"/>
            <a:ext cx="8878956" cy="3262432"/>
          </a:xfrm>
          <a:prstGeom prst="rect">
            <a:avLst/>
          </a:prstGeom>
          <a:noFill/>
          <a:ln w="25400">
            <a:solidFill>
              <a:schemeClr val="accent1"/>
            </a:solidFill>
          </a:ln>
        </p:spPr>
        <p:txBody>
          <a:bodyPr wrap="square" rtlCol="0">
            <a:spAutoFit/>
          </a:bodyPr>
          <a:lstStyle/>
          <a:p>
            <a:pPr algn="ctr"/>
            <a:r>
              <a:rPr lang="en-US" sz="2800" b="1" dirty="0">
                <a:latin typeface="Calibri Light" panose="020F0302020204030204" pitchFamily="34" charset="0"/>
                <a:cs typeface="Calibri Light" panose="020F0302020204030204" pitchFamily="34" charset="0"/>
              </a:rPr>
              <a:t>Learning Through Play.</a:t>
            </a:r>
          </a:p>
          <a:p>
            <a:pPr algn="ctr"/>
            <a:endParaRPr lang="en-US" dirty="0">
              <a:latin typeface="Calibri Light" panose="020F0302020204030204" pitchFamily="34" charset="0"/>
              <a:cs typeface="Calibri Light" panose="020F0302020204030204" pitchFamily="34" charset="0"/>
            </a:endParaRPr>
          </a:p>
          <a:p>
            <a:pPr algn="just"/>
            <a:r>
              <a:rPr lang="en-US" sz="2000" dirty="0">
                <a:latin typeface="Calibri Light" panose="020F0302020204030204" pitchFamily="34" charset="0"/>
                <a:cs typeface="Calibri Light" panose="020F0302020204030204" pitchFamily="34" charset="0"/>
              </a:rPr>
              <a:t>Mathematical development for young children grows through their play and exploration, active engagement, creative and critical thinking, serve and return interactions with adults, their embodied experiences and essentially their schematic patterns of thinking</a:t>
            </a:r>
            <a:r>
              <a:rPr lang="en-GB" sz="2000" dirty="0">
                <a:latin typeface="Calibri Light" panose="020F0302020204030204" pitchFamily="34" charset="0"/>
                <a:cs typeface="Calibri Light" panose="020F0302020204030204" pitchFamily="34" charset="0"/>
              </a:rPr>
              <a:t>, such as an interest in trajectories (horizontal and vertical straight lines) and transporting (moving things from one place to another), where they gradually come to understand the concepts of length, distance, spatial awareness, speed, motion, direction, time, pattern, order, angles, sequencing and weight.        (</a:t>
            </a:r>
            <a:r>
              <a:rPr lang="en-GB" sz="2000" dirty="0" err="1">
                <a:latin typeface="Calibri Light" panose="020F0302020204030204" pitchFamily="34" charset="0"/>
                <a:cs typeface="Calibri Light" panose="020F0302020204030204" pitchFamily="34" charset="0"/>
              </a:rPr>
              <a:t>Chilvers</a:t>
            </a:r>
            <a:r>
              <a:rPr lang="en-GB" sz="2000" dirty="0">
                <a:latin typeface="Calibri Light" panose="020F0302020204030204" pitchFamily="34" charset="0"/>
                <a:cs typeface="Calibri Light" panose="020F0302020204030204" pitchFamily="34" charset="0"/>
              </a:rPr>
              <a:t> 2021)</a:t>
            </a:r>
            <a:endParaRPr lang="en-US"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9921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FC3C5D-EEF4-4C7E-9CB3-875AC3EB4427}"/>
              </a:ext>
            </a:extLst>
          </p:cNvPr>
          <p:cNvSpPr txBox="1"/>
          <p:nvPr/>
        </p:nvSpPr>
        <p:spPr>
          <a:xfrm>
            <a:off x="1192695" y="597455"/>
            <a:ext cx="10243931" cy="5663089"/>
          </a:xfrm>
          <a:prstGeom prst="rect">
            <a:avLst/>
          </a:prstGeom>
          <a:noFill/>
          <a:ln w="25400">
            <a:solidFill>
              <a:schemeClr val="accent1"/>
            </a:solidFill>
          </a:ln>
        </p:spPr>
        <p:txBody>
          <a:bodyPr wrap="square" rtlCol="0">
            <a:spAutoFit/>
          </a:bodyPr>
          <a:lstStyle/>
          <a:p>
            <a:pPr algn="ctr"/>
            <a:r>
              <a:rPr lang="en-US" sz="2800" b="1" dirty="0" err="1">
                <a:latin typeface="Calibri Light" panose="020F0302020204030204" pitchFamily="34" charset="0"/>
                <a:cs typeface="Calibri Light" panose="020F0302020204030204" pitchFamily="34" charset="0"/>
              </a:rPr>
              <a:t>Maths</a:t>
            </a:r>
            <a:r>
              <a:rPr lang="en-US" sz="2800" b="1" dirty="0">
                <a:latin typeface="Calibri Light" panose="020F0302020204030204" pitchFamily="34" charset="0"/>
                <a:cs typeface="Calibri Light" panose="020F0302020204030204" pitchFamily="34" charset="0"/>
              </a:rPr>
              <a:t> opportunities in Nursery</a:t>
            </a:r>
          </a:p>
          <a:p>
            <a:pPr algn="just"/>
            <a:r>
              <a:rPr lang="en-US" sz="2000" dirty="0">
                <a:latin typeface="Calibri Light" panose="020F0302020204030204" pitchFamily="34" charset="0"/>
                <a:cs typeface="Calibri Light" panose="020F0302020204030204" pitchFamily="34" charset="0"/>
              </a:rPr>
              <a:t>Children use and develop their </a:t>
            </a:r>
            <a:r>
              <a:rPr lang="en-US" sz="2000" dirty="0" err="1">
                <a:latin typeface="Calibri Light" panose="020F0302020204030204" pitchFamily="34" charset="0"/>
                <a:cs typeface="Calibri Light" panose="020F0302020204030204" pitchFamily="34" charset="0"/>
              </a:rPr>
              <a:t>maths</a:t>
            </a:r>
            <a:r>
              <a:rPr lang="en-US" sz="2000" dirty="0">
                <a:latin typeface="Calibri Light" panose="020F0302020204030204" pitchFamily="34" charset="0"/>
                <a:cs typeface="Calibri Light" panose="020F0302020204030204" pitchFamily="34" charset="0"/>
              </a:rPr>
              <a:t> skills throughout our daily routines and activities.</a:t>
            </a:r>
          </a:p>
          <a:p>
            <a:pPr algn="just"/>
            <a:r>
              <a:rPr lang="en-US" sz="2000" dirty="0">
                <a:latin typeface="Calibri Light" panose="020F0302020204030204" pitchFamily="34" charset="0"/>
                <a:cs typeface="Calibri Light" panose="020F0302020204030204" pitchFamily="34" charset="0"/>
              </a:rPr>
              <a:t>Through our continuous provision areas in nursery the children have daily opportunities to develop their </a:t>
            </a:r>
            <a:r>
              <a:rPr lang="en-US" sz="2000" dirty="0" err="1">
                <a:latin typeface="Calibri Light" panose="020F0302020204030204" pitchFamily="34" charset="0"/>
                <a:cs typeface="Calibri Light" panose="020F0302020204030204" pitchFamily="34" charset="0"/>
              </a:rPr>
              <a:t>maths</a:t>
            </a:r>
            <a:r>
              <a:rPr lang="en-US" sz="2000" dirty="0">
                <a:latin typeface="Calibri Light" panose="020F0302020204030204" pitchFamily="34" charset="0"/>
                <a:cs typeface="Calibri Light" panose="020F0302020204030204" pitchFamily="34" charset="0"/>
              </a:rPr>
              <a:t> skills such as counting, number recognition, identifying quantities more and less, understanding one-to-one correspondence, matching sets, understanding size, shape and patterns. </a:t>
            </a:r>
          </a:p>
          <a:p>
            <a:pPr algn="just"/>
            <a:r>
              <a:rPr lang="en-US" sz="2000" dirty="0">
                <a:latin typeface="Calibri Light" panose="020F0302020204030204" pitchFamily="34" charset="0"/>
                <a:cs typeface="Calibri Light" panose="020F0302020204030204" pitchFamily="34" charset="0"/>
              </a:rPr>
              <a:t>Nursery continuous provision can support </a:t>
            </a:r>
            <a:r>
              <a:rPr lang="en-US" sz="2000" dirty="0" err="1">
                <a:latin typeface="Calibri Light" panose="020F0302020204030204" pitchFamily="34" charset="0"/>
                <a:cs typeface="Calibri Light" panose="020F0302020204030204" pitchFamily="34" charset="0"/>
              </a:rPr>
              <a:t>maths</a:t>
            </a:r>
            <a:r>
              <a:rPr lang="en-US" sz="2000" dirty="0">
                <a:latin typeface="Calibri Light" panose="020F0302020204030204" pitchFamily="34" charset="0"/>
                <a:cs typeface="Calibri Light" panose="020F0302020204030204" pitchFamily="34" charset="0"/>
              </a:rPr>
              <a:t> such as in:</a:t>
            </a:r>
          </a:p>
          <a:p>
            <a:pPr algn="just"/>
            <a:r>
              <a:rPr lang="en-US" sz="2000" b="1" dirty="0">
                <a:latin typeface="Calibri Light" panose="020F0302020204030204" pitchFamily="34" charset="0"/>
                <a:cs typeface="Calibri Light" panose="020F0302020204030204" pitchFamily="34" charset="0"/>
              </a:rPr>
              <a:t>SAND AND WATER </a:t>
            </a:r>
            <a:r>
              <a:rPr lang="en-US" sz="2000" dirty="0">
                <a:latin typeface="Calibri Light" panose="020F0302020204030204" pitchFamily="34" charset="0"/>
                <a:cs typeface="Calibri Light" panose="020F0302020204030204" pitchFamily="34" charset="0"/>
              </a:rPr>
              <a:t>– using the language and exploring the concepts of light, heavy, empty, full, making shapes and patterns, comparing weight and quantities.</a:t>
            </a:r>
          </a:p>
          <a:p>
            <a:pPr algn="just"/>
            <a:r>
              <a:rPr lang="en-US" sz="2000" b="1" dirty="0">
                <a:latin typeface="Calibri Light" panose="020F0302020204030204" pitchFamily="34" charset="0"/>
                <a:cs typeface="Calibri Light" panose="020F0302020204030204" pitchFamily="34" charset="0"/>
              </a:rPr>
              <a:t>PLAY DOUGH </a:t>
            </a:r>
            <a:r>
              <a:rPr lang="en-US" sz="2000" dirty="0">
                <a:latin typeface="Calibri Light" panose="020F0302020204030204" pitchFamily="34" charset="0"/>
                <a:cs typeface="Calibri Light" panose="020F0302020204030204" pitchFamily="34" charset="0"/>
              </a:rPr>
              <a:t>–develop the language such as short, long, thick, thin. Exploring patterns and shape, counting and sorting activities.</a:t>
            </a:r>
          </a:p>
          <a:p>
            <a:pPr algn="just"/>
            <a:r>
              <a:rPr lang="en-US" sz="2000" b="1" dirty="0">
                <a:latin typeface="Calibri Light" panose="020F0302020204030204" pitchFamily="34" charset="0"/>
                <a:cs typeface="Calibri Light" panose="020F0302020204030204" pitchFamily="34" charset="0"/>
              </a:rPr>
              <a:t>BRICKS</a:t>
            </a:r>
            <a:r>
              <a:rPr lang="en-US" sz="2000" dirty="0">
                <a:latin typeface="Calibri Light" panose="020F0302020204030204" pitchFamily="34" charset="0"/>
                <a:cs typeface="Calibri Light" panose="020F0302020204030204" pitchFamily="34" charset="0"/>
              </a:rPr>
              <a:t> – using the language of size, shape and weight. Counting, sorting, measuring and solving problems.</a:t>
            </a:r>
          </a:p>
          <a:p>
            <a:pPr algn="just"/>
            <a:r>
              <a:rPr lang="en-US" sz="2000" b="1" dirty="0">
                <a:latin typeface="Calibri Light" panose="020F0302020204030204" pitchFamily="34" charset="0"/>
                <a:cs typeface="Calibri Light" panose="020F0302020204030204" pitchFamily="34" charset="0"/>
              </a:rPr>
              <a:t>HOME CORNER/ROLE PLAY </a:t>
            </a:r>
            <a:r>
              <a:rPr lang="en-US" sz="2000" dirty="0">
                <a:latin typeface="Calibri Light" panose="020F0302020204030204" pitchFamily="34" charset="0"/>
                <a:cs typeface="Calibri Light" panose="020F0302020204030204" pitchFamily="34" charset="0"/>
              </a:rPr>
              <a:t>– developing number recognition through the use of clocks, telephones, scales, calendars. Counting, ordering and sorting opportunities.</a:t>
            </a:r>
          </a:p>
          <a:p>
            <a:pPr algn="just"/>
            <a:r>
              <a:rPr lang="en-US" sz="2000" b="1" dirty="0">
                <a:latin typeface="Calibri Light" panose="020F0302020204030204" pitchFamily="34" charset="0"/>
                <a:cs typeface="Calibri Light" panose="020F0302020204030204" pitchFamily="34" charset="0"/>
              </a:rPr>
              <a:t>MATHS INVESTIGATION AREA </a:t>
            </a:r>
            <a:r>
              <a:rPr lang="en-US" sz="2000" dirty="0">
                <a:latin typeface="Calibri Light" panose="020F0302020204030204" pitchFamily="34" charset="0"/>
                <a:cs typeface="Calibri Light" panose="020F0302020204030204" pitchFamily="34" charset="0"/>
              </a:rPr>
              <a:t>-  stocked with counting materials, containers, numbers, sorting trays.</a:t>
            </a:r>
          </a:p>
          <a:p>
            <a:endParaRPr lang="en-US" dirty="0">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p:txBody>
      </p:sp>
      <p:pic>
        <p:nvPicPr>
          <p:cNvPr id="2" name="Picture 1">
            <a:extLst>
              <a:ext uri="{FF2B5EF4-FFF2-40B4-BE49-F238E27FC236}">
                <a16:creationId xmlns:a16="http://schemas.microsoft.com/office/drawing/2014/main" id="{D5885A3F-880F-4D45-A208-4F87BB892822}"/>
              </a:ext>
            </a:extLst>
          </p:cNvPr>
          <p:cNvPicPr>
            <a:picLocks noChangeAspect="1"/>
          </p:cNvPicPr>
          <p:nvPr/>
        </p:nvPicPr>
        <p:blipFill>
          <a:blip r:embed="rId2"/>
          <a:stretch>
            <a:fillRect/>
          </a:stretch>
        </p:blipFill>
        <p:spPr>
          <a:xfrm>
            <a:off x="578786" y="5552661"/>
            <a:ext cx="1422291" cy="1080052"/>
          </a:xfrm>
          <a:prstGeom prst="rect">
            <a:avLst/>
          </a:prstGeom>
        </p:spPr>
      </p:pic>
      <p:pic>
        <p:nvPicPr>
          <p:cNvPr id="2054" name="Picture 6" descr="Free Numbers Math Cliparts, Download Free Numbers Math Cliparts png images, Free  ClipArts on Clipart Library">
            <a:extLst>
              <a:ext uri="{FF2B5EF4-FFF2-40B4-BE49-F238E27FC236}">
                <a16:creationId xmlns:a16="http://schemas.microsoft.com/office/drawing/2014/main" id="{CCFC704E-8EEB-4A77-969D-4F7838E77E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0370" y="5552661"/>
            <a:ext cx="1473821" cy="1080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5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FC3C5D-EEF4-4C7E-9CB3-875AC3EB4427}"/>
              </a:ext>
            </a:extLst>
          </p:cNvPr>
          <p:cNvSpPr txBox="1"/>
          <p:nvPr/>
        </p:nvSpPr>
        <p:spPr>
          <a:xfrm>
            <a:off x="1789044" y="1056863"/>
            <a:ext cx="8878956" cy="4154984"/>
          </a:xfrm>
          <a:prstGeom prst="rect">
            <a:avLst/>
          </a:prstGeom>
          <a:noFill/>
          <a:ln w="25400">
            <a:solidFill>
              <a:schemeClr val="accent1"/>
            </a:solidFill>
          </a:ln>
        </p:spPr>
        <p:txBody>
          <a:bodyPr wrap="square" rtlCol="0">
            <a:spAutoFit/>
          </a:bodyPr>
          <a:lstStyle/>
          <a:p>
            <a:pPr algn="ctr"/>
            <a:r>
              <a:rPr lang="en-US" sz="2800" b="1" dirty="0">
                <a:latin typeface="Calibri Light" panose="020F0302020204030204" pitchFamily="34" charset="0"/>
                <a:cs typeface="Calibri Light" panose="020F0302020204030204" pitchFamily="34" charset="0"/>
              </a:rPr>
              <a:t>DAILY ROUTINE</a:t>
            </a:r>
          </a:p>
          <a:p>
            <a:pPr algn="ctr"/>
            <a:endParaRPr lang="en-US" dirty="0">
              <a:latin typeface="Calibri Light" panose="020F0302020204030204" pitchFamily="34" charset="0"/>
              <a:cs typeface="Calibri Light" panose="020F0302020204030204" pitchFamily="34" charset="0"/>
            </a:endParaRPr>
          </a:p>
          <a:p>
            <a:pPr algn="just"/>
            <a:r>
              <a:rPr lang="en-US" sz="2000" dirty="0">
                <a:latin typeface="Calibri Light" panose="020F0302020204030204" pitchFamily="34" charset="0"/>
                <a:cs typeface="Calibri Light" panose="020F0302020204030204" pitchFamily="34" charset="0"/>
              </a:rPr>
              <a:t>Throughout the day  our children have opportunities  to develop their </a:t>
            </a:r>
            <a:r>
              <a:rPr lang="en-US" sz="2000" dirty="0" err="1">
                <a:latin typeface="Calibri Light" panose="020F0302020204030204" pitchFamily="34" charset="0"/>
                <a:cs typeface="Calibri Light" panose="020F0302020204030204" pitchFamily="34" charset="0"/>
              </a:rPr>
              <a:t>maths</a:t>
            </a:r>
            <a:r>
              <a:rPr lang="en-US" sz="2000" dirty="0">
                <a:latin typeface="Calibri Light" panose="020F0302020204030204" pitchFamily="34" charset="0"/>
                <a:cs typeface="Calibri Light" panose="020F0302020204030204" pitchFamily="34" charset="0"/>
              </a:rPr>
              <a:t> skills such as counting the number of children at registration time, finding out the date on our number line , making their lunch choice, lining up and describing their position, going home how many now as one child leaves. How many people need to put on their jumper? etc.</a:t>
            </a:r>
          </a:p>
          <a:p>
            <a:pPr algn="just"/>
            <a:r>
              <a:rPr lang="en-US" sz="2000" b="1" dirty="0">
                <a:latin typeface="Calibri Light" panose="020F0302020204030204" pitchFamily="34" charset="0"/>
                <a:cs typeface="Calibri Light" panose="020F0302020204030204" pitchFamily="34" charset="0"/>
              </a:rPr>
              <a:t>COUNTING TIME</a:t>
            </a:r>
            <a:r>
              <a:rPr lang="en-US" sz="2000" dirty="0">
                <a:latin typeface="Calibri Light" panose="020F0302020204030204" pitchFamily="34" charset="0"/>
                <a:cs typeface="Calibri Light" panose="020F0302020204030204" pitchFamily="34" charset="0"/>
              </a:rPr>
              <a:t>. After lunch each day the children gather together as a group to develop their skill of counting. We play counting games which encourage counting by rote from 1 -10, counting with actions and a steady beat. </a:t>
            </a:r>
          </a:p>
          <a:p>
            <a:r>
              <a:rPr lang="en-US" sz="2000" dirty="0">
                <a:latin typeface="Calibri Light" panose="020F0302020204030204" pitchFamily="34" charset="0"/>
                <a:cs typeface="Calibri Light" panose="020F0302020204030204" pitchFamily="34" charset="0"/>
              </a:rPr>
              <a:t>Using number language and developing the understanding of addition and subtraction through number songs and rhymes.</a:t>
            </a:r>
          </a:p>
          <a:p>
            <a:endParaRPr lang="en-US" dirty="0">
              <a:latin typeface="Calibri Light" panose="020F0302020204030204" pitchFamily="34" charset="0"/>
              <a:cs typeface="Calibri Light" panose="020F0302020204030204" pitchFamily="34" charset="0"/>
            </a:endParaRPr>
          </a:p>
        </p:txBody>
      </p:sp>
      <p:pic>
        <p:nvPicPr>
          <p:cNvPr id="4098" name="Picture 2" descr="Free Numbers Math Cliparts, Download Free Numbers Math Cliparts png images, Free  ClipArts on Clipart Library">
            <a:extLst>
              <a:ext uri="{FF2B5EF4-FFF2-40B4-BE49-F238E27FC236}">
                <a16:creationId xmlns:a16="http://schemas.microsoft.com/office/drawing/2014/main" id="{EC8C7D28-EF01-4BCB-B5AF-29189C947B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25" y="5067158"/>
            <a:ext cx="2003149" cy="1467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59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FC3C5D-EEF4-4C7E-9CB3-875AC3EB4427}"/>
              </a:ext>
            </a:extLst>
          </p:cNvPr>
          <p:cNvSpPr txBox="1"/>
          <p:nvPr/>
        </p:nvSpPr>
        <p:spPr>
          <a:xfrm>
            <a:off x="1656522" y="517752"/>
            <a:ext cx="8878956" cy="3262432"/>
          </a:xfrm>
          <a:prstGeom prst="rect">
            <a:avLst/>
          </a:prstGeom>
          <a:noFill/>
          <a:ln w="25400">
            <a:solidFill>
              <a:schemeClr val="accent1"/>
            </a:solidFill>
          </a:ln>
        </p:spPr>
        <p:txBody>
          <a:bodyPr wrap="square" rtlCol="0">
            <a:spAutoFit/>
          </a:bodyPr>
          <a:lstStyle/>
          <a:p>
            <a:pPr algn="ctr"/>
            <a:r>
              <a:rPr lang="en-US" sz="2800" b="1" dirty="0" err="1">
                <a:latin typeface="Calibri Light" panose="020F0302020204030204" pitchFamily="34" charset="0"/>
                <a:cs typeface="Calibri Light" panose="020F0302020204030204" pitchFamily="34" charset="0"/>
              </a:rPr>
              <a:t>Numberblocks</a:t>
            </a:r>
            <a:endParaRPr lang="en-US" sz="2800" b="1" dirty="0">
              <a:latin typeface="Calibri Light" panose="020F0302020204030204" pitchFamily="34" charset="0"/>
              <a:cs typeface="Calibri Light" panose="020F0302020204030204" pitchFamily="34" charset="0"/>
            </a:endParaRPr>
          </a:p>
          <a:p>
            <a:pPr algn="ctr"/>
            <a:endParaRPr lang="en-US" dirty="0">
              <a:latin typeface="Calibri Light" panose="020F0302020204030204" pitchFamily="34" charset="0"/>
              <a:cs typeface="Calibri Light" panose="020F0302020204030204" pitchFamily="34" charset="0"/>
            </a:endParaRPr>
          </a:p>
          <a:p>
            <a:r>
              <a:rPr lang="en-US" sz="2000" dirty="0" err="1">
                <a:latin typeface="Calibri Light" panose="020F0302020204030204" pitchFamily="34" charset="0"/>
                <a:cs typeface="Calibri Light" panose="020F0302020204030204" pitchFamily="34" charset="0"/>
              </a:rPr>
              <a:t>Numberblocks</a:t>
            </a:r>
            <a:r>
              <a:rPr lang="en-US" sz="2000" dirty="0">
                <a:latin typeface="Calibri Light" panose="020F0302020204030204" pitchFamily="34" charset="0"/>
                <a:cs typeface="Calibri Light" panose="020F0302020204030204" pitchFamily="34" charset="0"/>
              </a:rPr>
              <a:t> is a BBC television series aimed at introducing children to early number. This </a:t>
            </a:r>
            <a:r>
              <a:rPr lang="en-US" sz="2000" dirty="0" err="1">
                <a:latin typeface="Calibri Light" panose="020F0302020204030204" pitchFamily="34" charset="0"/>
                <a:cs typeface="Calibri Light" panose="020F0302020204030204" pitchFamily="34" charset="0"/>
              </a:rPr>
              <a:t>programme</a:t>
            </a:r>
            <a:r>
              <a:rPr lang="en-US" sz="2000" dirty="0">
                <a:latin typeface="Calibri Light" panose="020F0302020204030204" pitchFamily="34" charset="0"/>
                <a:cs typeface="Calibri Light" panose="020F0302020204030204" pitchFamily="34" charset="0"/>
              </a:rPr>
              <a:t> uses animated characters combined with engaging storylines to introduce the concepts of number.</a:t>
            </a:r>
          </a:p>
          <a:p>
            <a:r>
              <a:rPr lang="en-US" sz="2000" dirty="0">
                <a:latin typeface="Calibri Light" panose="020F0302020204030204" pitchFamily="34" charset="0"/>
                <a:cs typeface="Calibri Light" panose="020F0302020204030204" pitchFamily="34" charset="0"/>
              </a:rPr>
              <a:t>It has now been </a:t>
            </a:r>
            <a:r>
              <a:rPr lang="en-US" sz="2000" dirty="0" err="1">
                <a:latin typeface="Calibri Light" panose="020F0302020204030204" pitchFamily="34" charset="0"/>
                <a:cs typeface="Calibri Light" panose="020F0302020204030204" pitchFamily="34" charset="0"/>
              </a:rPr>
              <a:t>recognised</a:t>
            </a:r>
            <a:r>
              <a:rPr lang="en-US" sz="2000" dirty="0">
                <a:latin typeface="Calibri Light" panose="020F0302020204030204" pitchFamily="34" charset="0"/>
                <a:cs typeface="Calibri Light" panose="020F0302020204030204" pitchFamily="34" charset="0"/>
              </a:rPr>
              <a:t> by the NCETM (national </a:t>
            </a:r>
            <a:r>
              <a:rPr lang="en-US" sz="2000" dirty="0" err="1">
                <a:latin typeface="Calibri Light" panose="020F0302020204030204" pitchFamily="34" charset="0"/>
                <a:cs typeface="Calibri Light" panose="020F0302020204030204" pitchFamily="34" charset="0"/>
              </a:rPr>
              <a:t>centre</a:t>
            </a:r>
            <a:r>
              <a:rPr lang="en-US" sz="2000" dirty="0">
                <a:latin typeface="Calibri Light" panose="020F0302020204030204" pitchFamily="34" charset="0"/>
                <a:cs typeface="Calibri Light" panose="020F0302020204030204" pitchFamily="34" charset="0"/>
              </a:rPr>
              <a:t> for excellence in the teaching of mathematics)</a:t>
            </a:r>
          </a:p>
          <a:p>
            <a:r>
              <a:rPr lang="en-US" sz="2000" dirty="0">
                <a:latin typeface="Calibri Light" panose="020F0302020204030204" pitchFamily="34" charset="0"/>
                <a:cs typeface="Calibri Light" panose="020F0302020204030204" pitchFamily="34" charset="0"/>
              </a:rPr>
              <a:t>In nursery we use this tool as a fun resource to support the children in their understanding of number, number recognition and mathematical language. This resource can also be used at home.</a:t>
            </a:r>
          </a:p>
        </p:txBody>
      </p:sp>
      <p:sp>
        <p:nvSpPr>
          <p:cNvPr id="4" name="TextBox 3">
            <a:extLst>
              <a:ext uri="{FF2B5EF4-FFF2-40B4-BE49-F238E27FC236}">
                <a16:creationId xmlns:a16="http://schemas.microsoft.com/office/drawing/2014/main" id="{1F364589-F131-46F9-9EF6-92BB7F384279}"/>
              </a:ext>
            </a:extLst>
          </p:cNvPr>
          <p:cNvSpPr txBox="1"/>
          <p:nvPr/>
        </p:nvSpPr>
        <p:spPr>
          <a:xfrm>
            <a:off x="1701783" y="3780184"/>
            <a:ext cx="8878956" cy="1723549"/>
          </a:xfrm>
          <a:prstGeom prst="rect">
            <a:avLst/>
          </a:prstGeom>
          <a:noFill/>
          <a:ln w="25400">
            <a:solidFill>
              <a:schemeClr val="accent1"/>
            </a:solidFill>
          </a:ln>
        </p:spPr>
        <p:txBody>
          <a:bodyPr wrap="square" rtlCol="0">
            <a:spAutoFit/>
          </a:bodyPr>
          <a:lstStyle/>
          <a:p>
            <a:pPr algn="ctr"/>
            <a:r>
              <a:rPr lang="en-US" sz="2800" b="1" dirty="0">
                <a:latin typeface="Calibri Light" panose="020F0302020204030204" pitchFamily="34" charset="0"/>
                <a:cs typeface="Calibri Light" panose="020F0302020204030204" pitchFamily="34" charset="0"/>
              </a:rPr>
              <a:t>BAKING</a:t>
            </a:r>
          </a:p>
          <a:p>
            <a:pPr algn="ctr"/>
            <a:endParaRPr lang="en-US" dirty="0">
              <a:latin typeface="Calibri Light" panose="020F0302020204030204" pitchFamily="34" charset="0"/>
              <a:cs typeface="Calibri Light" panose="020F0302020204030204" pitchFamily="34" charset="0"/>
            </a:endParaRPr>
          </a:p>
          <a:p>
            <a:r>
              <a:rPr lang="en-US" sz="2000" dirty="0">
                <a:latin typeface="Calibri Light" panose="020F0302020204030204" pitchFamily="34" charset="0"/>
                <a:cs typeface="Calibri Light" panose="020F0302020204030204" pitchFamily="34" charset="0"/>
              </a:rPr>
              <a:t>During our baking sessions the children have many opportunities to develop number recognition, counting, estimating and making predictions and size and weight vocabulary. </a:t>
            </a:r>
          </a:p>
        </p:txBody>
      </p:sp>
      <p:pic>
        <p:nvPicPr>
          <p:cNvPr id="3074" name="Picture 2" descr="Early Years | NCETM">
            <a:extLst>
              <a:ext uri="{FF2B5EF4-FFF2-40B4-BE49-F238E27FC236}">
                <a16:creationId xmlns:a16="http://schemas.microsoft.com/office/drawing/2014/main" id="{D81AB422-0FB0-42A6-BCF2-6208AD77C7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7913" y="1599991"/>
            <a:ext cx="2065062" cy="137420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Measuring mass in g and kg - Year 3 - P4 - Maths - Home Learning with BBC  Bitesize - BBC Bitesize">
            <a:extLst>
              <a:ext uri="{FF2B5EF4-FFF2-40B4-BE49-F238E27FC236}">
                <a16:creationId xmlns:a16="http://schemas.microsoft.com/office/drawing/2014/main" id="{D85F1437-050B-4596-9687-B6D2678AFB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564" y="5653145"/>
            <a:ext cx="1683027" cy="942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178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FC3C5D-EEF4-4C7E-9CB3-875AC3EB4427}"/>
              </a:ext>
            </a:extLst>
          </p:cNvPr>
          <p:cNvSpPr txBox="1"/>
          <p:nvPr/>
        </p:nvSpPr>
        <p:spPr>
          <a:xfrm>
            <a:off x="1325217" y="695023"/>
            <a:ext cx="9369287" cy="3877985"/>
          </a:xfrm>
          <a:prstGeom prst="rect">
            <a:avLst/>
          </a:prstGeom>
          <a:noFill/>
          <a:ln w="25400">
            <a:solidFill>
              <a:schemeClr val="accent1"/>
            </a:solidFill>
          </a:ln>
        </p:spPr>
        <p:txBody>
          <a:bodyPr wrap="square" rtlCol="0">
            <a:spAutoFit/>
          </a:bodyPr>
          <a:lstStyle/>
          <a:p>
            <a:pPr algn="ctr"/>
            <a:r>
              <a:rPr lang="en-US" sz="2800" b="1" dirty="0">
                <a:latin typeface="Calibri Light" panose="020F0302020204030204" pitchFamily="34" charset="0"/>
                <a:cs typeface="Calibri Light" panose="020F0302020204030204" pitchFamily="34" charset="0"/>
              </a:rPr>
              <a:t>MATHS AT HOME</a:t>
            </a:r>
          </a:p>
          <a:p>
            <a:pPr algn="ctr"/>
            <a:endParaRPr lang="en-US" dirty="0">
              <a:latin typeface="Calibri Light" panose="020F0302020204030204" pitchFamily="34" charset="0"/>
              <a:cs typeface="Calibri Light" panose="020F0302020204030204" pitchFamily="34" charset="0"/>
            </a:endParaRPr>
          </a:p>
          <a:p>
            <a:pPr algn="just"/>
            <a:r>
              <a:rPr lang="en-US" sz="2000" dirty="0">
                <a:latin typeface="Calibri Light" panose="020F0302020204030204" pitchFamily="34" charset="0"/>
                <a:cs typeface="Calibri Light" panose="020F0302020204030204" pitchFamily="34" charset="0"/>
              </a:rPr>
              <a:t>Numbers and number opportunities are all around us, here are a few ideas,</a:t>
            </a:r>
          </a:p>
          <a:p>
            <a:pPr marL="285750" indent="-285750" algn="just">
              <a:buFont typeface="Arial" panose="020B0604020202020204" pitchFamily="34" charset="0"/>
              <a:buChar char="•"/>
            </a:pPr>
            <a:r>
              <a:rPr lang="en-US" sz="2000" dirty="0" err="1">
                <a:latin typeface="Calibri Light" panose="020F0302020204030204" pitchFamily="34" charset="0"/>
                <a:cs typeface="Calibri Light" panose="020F0302020204030204" pitchFamily="34" charset="0"/>
              </a:rPr>
              <a:t>Practise</a:t>
            </a:r>
            <a:r>
              <a:rPr lang="en-US" sz="2000" dirty="0">
                <a:latin typeface="Calibri Light" panose="020F0302020204030204" pitchFamily="34" charset="0"/>
                <a:cs typeface="Calibri Light" panose="020F0302020204030204" pitchFamily="34" charset="0"/>
              </a:rPr>
              <a:t> counting perhaps when going up the stairs to bed, when sorting the washing, setting the table</a:t>
            </a:r>
          </a:p>
          <a:p>
            <a:pPr marL="285750" indent="-285750" algn="just">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Find the same amount of a different item. To understand what numbers mean maybe find 3 spoons, 3 shoes, 3 socks</a:t>
            </a:r>
          </a:p>
          <a:p>
            <a:pPr marL="285750" indent="-285750" algn="just">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Talk about shape and size of objects e.g. big car, small box, long sock</a:t>
            </a:r>
          </a:p>
          <a:p>
            <a:pPr marL="285750" indent="-285750" algn="just">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Talk about numbers around you such as calendars, remote controls, clocks, front doors</a:t>
            </a:r>
          </a:p>
          <a:p>
            <a:pPr marL="285750" indent="-285750" algn="just">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Reading number stories or counting how many objects in the picture</a:t>
            </a:r>
          </a:p>
          <a:p>
            <a:pPr marL="285750" indent="-285750" algn="just">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Playing games requiring moving counters, rolling the dice, matching dominoes</a:t>
            </a:r>
          </a:p>
          <a:p>
            <a:pPr marL="285750" indent="-285750" algn="just">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Baking activities</a:t>
            </a:r>
          </a:p>
        </p:txBody>
      </p:sp>
      <p:pic>
        <p:nvPicPr>
          <p:cNvPr id="1026" name="Picture 2" descr="Is Maths Mastery Right for the EYFS? | Learning and Development | Teach  Early Years">
            <a:extLst>
              <a:ext uri="{FF2B5EF4-FFF2-40B4-BE49-F238E27FC236}">
                <a16:creationId xmlns:a16="http://schemas.microsoft.com/office/drawing/2014/main" id="{27B123A0-D9CA-4956-85AA-1491D5BBF3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32" y="5322785"/>
            <a:ext cx="1801093" cy="1331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842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1C2F-600E-408B-B01F-00E1FFBE075C}"/>
              </a:ext>
            </a:extLst>
          </p:cNvPr>
          <p:cNvSpPr>
            <a:spLocks noGrp="1"/>
          </p:cNvSpPr>
          <p:nvPr>
            <p:ph type="ctrTitle"/>
          </p:nvPr>
        </p:nvSpPr>
        <p:spPr/>
        <p:txBody>
          <a:bodyPr/>
          <a:lstStyle/>
          <a:p>
            <a:r>
              <a:rPr lang="en-US" dirty="0"/>
              <a:t> reading in nursery.</a:t>
            </a:r>
            <a:endParaRPr lang="en-GB" dirty="0"/>
          </a:p>
        </p:txBody>
      </p:sp>
      <p:sp>
        <p:nvSpPr>
          <p:cNvPr id="3" name="Subtitle 2">
            <a:extLst>
              <a:ext uri="{FF2B5EF4-FFF2-40B4-BE49-F238E27FC236}">
                <a16:creationId xmlns:a16="http://schemas.microsoft.com/office/drawing/2014/main" id="{EA6E01FD-D1EA-46F9-A6B2-1F7FDB7C8D5E}"/>
              </a:ext>
            </a:extLst>
          </p:cNvPr>
          <p:cNvSpPr>
            <a:spLocks noGrp="1"/>
          </p:cNvSpPr>
          <p:nvPr>
            <p:ph type="subTitle" idx="1"/>
          </p:nvPr>
        </p:nvSpPr>
        <p:spPr/>
        <p:txBody>
          <a:bodyPr/>
          <a:lstStyle/>
          <a:p>
            <a:r>
              <a:rPr lang="en-US" dirty="0"/>
              <a:t>St John Vianney catholic primary school.</a:t>
            </a:r>
            <a:endParaRPr lang="en-GB" dirty="0"/>
          </a:p>
        </p:txBody>
      </p:sp>
    </p:spTree>
    <p:extLst>
      <p:ext uri="{BB962C8B-B14F-4D97-AF65-F5344CB8AC3E}">
        <p14:creationId xmlns:p14="http://schemas.microsoft.com/office/powerpoint/2010/main" val="70354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FAC98F-6E30-47AD-AB48-50580938DE6B}"/>
              </a:ext>
            </a:extLst>
          </p:cNvPr>
          <p:cNvSpPr txBox="1"/>
          <p:nvPr/>
        </p:nvSpPr>
        <p:spPr>
          <a:xfrm>
            <a:off x="506437" y="0"/>
            <a:ext cx="11141612" cy="6617196"/>
          </a:xfrm>
          <a:prstGeom prst="rect">
            <a:avLst/>
          </a:prstGeom>
          <a:noFill/>
          <a:ln w="25400">
            <a:solidFill>
              <a:schemeClr val="accent1"/>
            </a:solidFill>
          </a:ln>
        </p:spPr>
        <p:txBody>
          <a:bodyPr wrap="square" rtlCol="0">
            <a:spAutoFit/>
          </a:bodyPr>
          <a:lstStyle/>
          <a:p>
            <a:pPr algn="ctr"/>
            <a:r>
              <a:rPr lang="en-US" sz="2800" b="1" dirty="0"/>
              <a:t>READING</a:t>
            </a:r>
          </a:p>
          <a:p>
            <a:pPr algn="ctr"/>
            <a:r>
              <a:rPr lang="en-US" sz="2000" dirty="0">
                <a:latin typeface="Calibri Light" panose="020F0302020204030204" pitchFamily="34" charset="0"/>
                <a:cs typeface="Calibri Light" panose="020F0302020204030204" pitchFamily="34" charset="0"/>
              </a:rPr>
              <a:t>In nursery we support the children to develop pre reading skills. We aim to encourage all children to develop a love of books and eventually a love of reading. By reading stories to the children each day we hope to encourage them to show an interest in books and for them to look and enjoy books independently.</a:t>
            </a:r>
          </a:p>
          <a:p>
            <a:pPr algn="ctr"/>
            <a:r>
              <a:rPr lang="en-US" sz="2000" b="1" dirty="0">
                <a:latin typeface="Calibri Light" panose="020F0302020204030204" pitchFamily="34" charset="0"/>
                <a:cs typeface="Calibri Light" panose="020F0302020204030204" pitchFamily="34" charset="0"/>
              </a:rPr>
              <a:t>BOOK AREA.</a:t>
            </a:r>
          </a:p>
          <a:p>
            <a:pPr algn="ctr"/>
            <a:r>
              <a:rPr lang="en-US" sz="2000" dirty="0">
                <a:latin typeface="Calibri Light" panose="020F0302020204030204" pitchFamily="34" charset="0"/>
                <a:cs typeface="Calibri Light" panose="020F0302020204030204" pitchFamily="34" charset="0"/>
              </a:rPr>
              <a:t> Our book area is set up to be comfortable, </a:t>
            </a:r>
            <a:r>
              <a:rPr lang="en-US" sz="2000" dirty="0" err="1">
                <a:latin typeface="Calibri Light" panose="020F0302020204030204" pitchFamily="34" charset="0"/>
                <a:cs typeface="Calibri Light" panose="020F0302020204030204" pitchFamily="34" charset="0"/>
              </a:rPr>
              <a:t>cosy</a:t>
            </a:r>
            <a:r>
              <a:rPr lang="en-US" sz="2000" dirty="0">
                <a:latin typeface="Calibri Light" panose="020F0302020204030204" pitchFamily="34" charset="0"/>
                <a:cs typeface="Calibri Light" panose="020F0302020204030204" pitchFamily="34" charset="0"/>
              </a:rPr>
              <a:t> and inviting with a range of books to develop </a:t>
            </a:r>
            <a:r>
              <a:rPr lang="en-US" sz="2000" dirty="0" err="1">
                <a:latin typeface="Calibri Light" panose="020F0302020204030204" pitchFamily="34" charset="0"/>
                <a:cs typeface="Calibri Light" panose="020F0302020204030204" pitchFamily="34" charset="0"/>
              </a:rPr>
              <a:t>childrens</a:t>
            </a:r>
            <a:r>
              <a:rPr lang="en-US" sz="2000" dirty="0">
                <a:latin typeface="Calibri Light" panose="020F0302020204030204" pitchFamily="34" charset="0"/>
                <a:cs typeface="Calibri Light" panose="020F0302020204030204" pitchFamily="34" charset="0"/>
              </a:rPr>
              <a:t> interest.  We provide different cuddly toys such as teddies as reading buddies for the children to read a story to them. The children have stories read to them throughout the day whether in a large, small group or individually on request.</a:t>
            </a:r>
          </a:p>
          <a:p>
            <a:pPr algn="ctr"/>
            <a:r>
              <a:rPr lang="en-US" sz="2000" b="1" dirty="0">
                <a:latin typeface="Calibri Light" panose="020F0302020204030204" pitchFamily="34" charset="0"/>
                <a:cs typeface="Calibri Light" panose="020F0302020204030204" pitchFamily="34" charset="0"/>
              </a:rPr>
              <a:t>TALKING TABLE</a:t>
            </a:r>
          </a:p>
          <a:p>
            <a:pPr algn="ctr"/>
            <a:r>
              <a:rPr lang="en-US" sz="2000" dirty="0">
                <a:latin typeface="Calibri Light" panose="020F0302020204030204" pitchFamily="34" charset="0"/>
                <a:cs typeface="Calibri Light" panose="020F0302020204030204" pitchFamily="34" charset="0"/>
              </a:rPr>
              <a:t>This activity is a small group activity which encourages communication skills, story telling skills and developing an understanding the structure of stories such as characters, beginning and end.</a:t>
            </a:r>
          </a:p>
          <a:p>
            <a:pPr algn="ctr"/>
            <a:r>
              <a:rPr lang="en-US" sz="2000" b="1" dirty="0">
                <a:latin typeface="Calibri Light" panose="020F0302020204030204" pitchFamily="34" charset="0"/>
                <a:cs typeface="Calibri Light" panose="020F0302020204030204" pitchFamily="34" charset="0"/>
              </a:rPr>
              <a:t>LIBRARY</a:t>
            </a:r>
          </a:p>
          <a:p>
            <a:pPr algn="ctr"/>
            <a:r>
              <a:rPr lang="en-US" sz="2000" dirty="0">
                <a:latin typeface="Calibri Light" panose="020F0302020204030204" pitchFamily="34" charset="0"/>
                <a:cs typeface="Calibri Light" panose="020F0302020204030204" pitchFamily="34" charset="0"/>
              </a:rPr>
              <a:t>Our weekly library session allows the children to learn about different types of books such as fiction and non fiction, the structure of a book such as the front cover, the contents page, the back covers and that we read from the left to the right of the page. The children are encouraged to choose a book that they can take home for the week to share with their family at home. We ask that the children can be read this story by members of the family and talk about the story such as what is happening in the story, what do you think might happen next, did you enjoy the story and why.</a:t>
            </a:r>
          </a:p>
          <a:p>
            <a:pPr algn="ctr"/>
            <a:endParaRPr lang="en-US" dirty="0"/>
          </a:p>
          <a:p>
            <a:pPr algn="ctr"/>
            <a:endParaRPr lang="en-GB" dirty="0"/>
          </a:p>
        </p:txBody>
      </p:sp>
    </p:spTree>
    <p:extLst>
      <p:ext uri="{BB962C8B-B14F-4D97-AF65-F5344CB8AC3E}">
        <p14:creationId xmlns:p14="http://schemas.microsoft.com/office/powerpoint/2010/main" val="72950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FAC98F-6E30-47AD-AB48-50580938DE6B}"/>
              </a:ext>
            </a:extLst>
          </p:cNvPr>
          <p:cNvSpPr txBox="1"/>
          <p:nvPr/>
        </p:nvSpPr>
        <p:spPr>
          <a:xfrm>
            <a:off x="689317" y="300112"/>
            <a:ext cx="11071273" cy="6894195"/>
          </a:xfrm>
          <a:prstGeom prst="rect">
            <a:avLst/>
          </a:prstGeom>
          <a:noFill/>
          <a:ln w="25400">
            <a:solidFill>
              <a:schemeClr val="accent1"/>
            </a:solidFill>
          </a:ln>
        </p:spPr>
        <p:txBody>
          <a:bodyPr wrap="square" rtlCol="0">
            <a:spAutoFit/>
          </a:bodyPr>
          <a:lstStyle/>
          <a:p>
            <a:pPr algn="ctr"/>
            <a:r>
              <a:rPr lang="en-US" sz="2800" b="1" dirty="0"/>
              <a:t>PHONICS</a:t>
            </a:r>
          </a:p>
          <a:p>
            <a:pPr algn="ctr"/>
            <a:r>
              <a:rPr lang="en-US" dirty="0"/>
              <a:t>LETTERS AND SOUNDS</a:t>
            </a:r>
          </a:p>
          <a:p>
            <a:pPr algn="ctr"/>
            <a:r>
              <a:rPr lang="en-US" sz="2000" dirty="0">
                <a:latin typeface="Calibri Light" panose="020F0302020204030204" pitchFamily="34" charset="0"/>
                <a:cs typeface="Calibri Light" panose="020F0302020204030204" pitchFamily="34" charset="0"/>
              </a:rPr>
              <a:t>The children are taught how to be a good listeners and encouraged to develop this skill when play the games and activities. The are encouraged to develop good sitting and have ears and eyes ready.</a:t>
            </a:r>
          </a:p>
          <a:p>
            <a:pPr algn="ctr"/>
            <a:r>
              <a:rPr lang="en-US" sz="2000" dirty="0">
                <a:latin typeface="Calibri Light" panose="020F0302020204030204" pitchFamily="34" charset="0"/>
                <a:cs typeface="Calibri Light" panose="020F0302020204030204" pitchFamily="34" charset="0"/>
              </a:rPr>
              <a:t>Phase One of letters and sounds supports the children to develop pre reading skills and is divided into seven aspects.</a:t>
            </a: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1 General sound discrimination – environmental sounds. Activities include sound walks and listening games</a:t>
            </a: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2 General sound discrimination – instrumental sounds. Activities include which instrument? Adjust the volume.</a:t>
            </a: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3. General sound discrimination – body percussion. Activities action songs, follow the </a:t>
            </a:r>
            <a:r>
              <a:rPr lang="en-US" sz="2000" dirty="0" err="1">
                <a:latin typeface="Calibri Light" panose="020F0302020204030204" pitchFamily="34" charset="0"/>
                <a:cs typeface="Calibri Light" panose="020F0302020204030204" pitchFamily="34" charset="0"/>
              </a:rPr>
              <a:t>sond</a:t>
            </a:r>
            <a:endParaRPr lang="en-US" sz="20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4. Rhythm and rhyme. Activities include rhyming books, nursery rhymes</a:t>
            </a: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5. Alliteration. Activities include I spy games silly soup</a:t>
            </a: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6. Voice sounds. Activities include give me a sound, singing songs with sounds made with the voice</a:t>
            </a:r>
          </a:p>
          <a:p>
            <a:pPr marL="285750" indent="-285750">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ASPECT 7. Oral segmenting and blending. Activities include clapping games, say the sounds</a:t>
            </a:r>
          </a:p>
          <a:p>
            <a:r>
              <a:rPr lang="en-US" sz="2000" dirty="0">
                <a:latin typeface="Calibri Light" panose="020F0302020204030204" pitchFamily="34" charset="0"/>
                <a:cs typeface="Calibri Light" panose="020F0302020204030204" pitchFamily="34" charset="0"/>
              </a:rPr>
              <a:t>Phonic activities are taught daily through small group activities and child initiated play. The activities are planned to be fun and engaging and built into the children’s day.</a:t>
            </a:r>
          </a:p>
          <a:p>
            <a:r>
              <a:rPr lang="en-US" sz="2000" dirty="0">
                <a:latin typeface="Calibri Light" panose="020F0302020204030204" pitchFamily="34" charset="0"/>
                <a:cs typeface="Calibri Light" panose="020F0302020204030204" pitchFamily="34" charset="0"/>
              </a:rPr>
              <a:t>When the children are ready they will be introduced to learning individual letters and the sounds they make  in words again through fun and play, Phase 2.</a:t>
            </a:r>
          </a:p>
          <a:p>
            <a:r>
              <a:rPr lang="en-US" dirty="0"/>
              <a:t> </a:t>
            </a:r>
          </a:p>
          <a:p>
            <a:pPr algn="ctr"/>
            <a:endParaRPr lang="en-GB" dirty="0"/>
          </a:p>
        </p:txBody>
      </p:sp>
    </p:spTree>
    <p:extLst>
      <p:ext uri="{BB962C8B-B14F-4D97-AF65-F5344CB8AC3E}">
        <p14:creationId xmlns:p14="http://schemas.microsoft.com/office/powerpoint/2010/main" val="363544433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415</TotalTime>
  <Words>1206</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 Light</vt:lpstr>
      <vt:lpstr>Tw Cen MT</vt:lpstr>
      <vt:lpstr>Droplet</vt:lpstr>
      <vt:lpstr>Maths and reading in nursery.</vt:lpstr>
      <vt:lpstr>PowerPoint Presentation</vt:lpstr>
      <vt:lpstr>PowerPoint Presentation</vt:lpstr>
      <vt:lpstr>PowerPoint Presentation</vt:lpstr>
      <vt:lpstr>PowerPoint Presentation</vt:lpstr>
      <vt:lpstr>PowerPoint Presentation</vt:lpstr>
      <vt:lpstr> reading in nursery.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and reading in nursery.</dc:title>
  <dc:creator>Linda Lake</dc:creator>
  <cp:lastModifiedBy>Linda Lake</cp:lastModifiedBy>
  <cp:revision>22</cp:revision>
  <cp:lastPrinted>2021-09-30T07:26:37Z</cp:lastPrinted>
  <dcterms:created xsi:type="dcterms:W3CDTF">2021-09-26T17:54:12Z</dcterms:created>
  <dcterms:modified xsi:type="dcterms:W3CDTF">2021-09-30T11:07:07Z</dcterms:modified>
</cp:coreProperties>
</file>