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0" r:id="rId2"/>
    <p:sldId id="261" r:id="rId3"/>
    <p:sldId id="262" r:id="rId4"/>
    <p:sldId id="263" r:id="rId5"/>
    <p:sldId id="268" r:id="rId6"/>
    <p:sldId id="275" r:id="rId7"/>
    <p:sldId id="276" r:id="rId8"/>
    <p:sldId id="264" r:id="rId9"/>
    <p:sldId id="265" r:id="rId10"/>
    <p:sldId id="266" r:id="rId11"/>
    <p:sldId id="267" r:id="rId12"/>
    <p:sldId id="269" r:id="rId13"/>
    <p:sldId id="27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6369"/>
  </p:normalViewPr>
  <p:slideViewPr>
    <p:cSldViewPr snapToGrid="0">
      <p:cViewPr varScale="1">
        <p:scale>
          <a:sx n="79" d="100"/>
          <a:sy n="79" d="100"/>
        </p:scale>
        <p:origin x="5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0C184A7-99B7-8347-A992-5FB2B5A79FCF}"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211BA0-8535-4F4C-BCC2-5C6A1EADFDD0}" type="slidenum">
              <a:rPr lang="en-US" smtClean="0"/>
              <a:t>‹#›</a:t>
            </a:fld>
            <a:endParaRPr lang="en-US"/>
          </a:p>
        </p:txBody>
      </p:sp>
    </p:spTree>
    <p:extLst>
      <p:ext uri="{BB962C8B-B14F-4D97-AF65-F5344CB8AC3E}">
        <p14:creationId xmlns:p14="http://schemas.microsoft.com/office/powerpoint/2010/main" val="3026540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0C184A7-99B7-8347-A992-5FB2B5A79FCF}"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211BA0-8535-4F4C-BCC2-5C6A1EADFDD0}" type="slidenum">
              <a:rPr lang="en-US" smtClean="0"/>
              <a:t>‹#›</a:t>
            </a:fld>
            <a:endParaRPr lang="en-US"/>
          </a:p>
        </p:txBody>
      </p:sp>
    </p:spTree>
    <p:extLst>
      <p:ext uri="{BB962C8B-B14F-4D97-AF65-F5344CB8AC3E}">
        <p14:creationId xmlns:p14="http://schemas.microsoft.com/office/powerpoint/2010/main" val="1918188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0C184A7-99B7-8347-A992-5FB2B5A79FCF}"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211BA0-8535-4F4C-BCC2-5C6A1EADFDD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79113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0C184A7-99B7-8347-A992-5FB2B5A79FCF}"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211BA0-8535-4F4C-BCC2-5C6A1EADFDD0}" type="slidenum">
              <a:rPr lang="en-US" smtClean="0"/>
              <a:t>‹#›</a:t>
            </a:fld>
            <a:endParaRPr lang="en-US"/>
          </a:p>
        </p:txBody>
      </p:sp>
    </p:spTree>
    <p:extLst>
      <p:ext uri="{BB962C8B-B14F-4D97-AF65-F5344CB8AC3E}">
        <p14:creationId xmlns:p14="http://schemas.microsoft.com/office/powerpoint/2010/main" val="40725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0C184A7-99B7-8347-A992-5FB2B5A79FCF}"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211BA0-8535-4F4C-BCC2-5C6A1EADFDD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04296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0C184A7-99B7-8347-A992-5FB2B5A79FCF}"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211BA0-8535-4F4C-BCC2-5C6A1EADFDD0}" type="slidenum">
              <a:rPr lang="en-US" smtClean="0"/>
              <a:t>‹#›</a:t>
            </a:fld>
            <a:endParaRPr lang="en-US"/>
          </a:p>
        </p:txBody>
      </p:sp>
    </p:spTree>
    <p:extLst>
      <p:ext uri="{BB962C8B-B14F-4D97-AF65-F5344CB8AC3E}">
        <p14:creationId xmlns:p14="http://schemas.microsoft.com/office/powerpoint/2010/main" val="1524825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C184A7-99B7-8347-A992-5FB2B5A79FCF}"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211BA0-8535-4F4C-BCC2-5C6A1EADFDD0}" type="slidenum">
              <a:rPr lang="en-US" smtClean="0"/>
              <a:t>‹#›</a:t>
            </a:fld>
            <a:endParaRPr lang="en-US"/>
          </a:p>
        </p:txBody>
      </p:sp>
    </p:spTree>
    <p:extLst>
      <p:ext uri="{BB962C8B-B14F-4D97-AF65-F5344CB8AC3E}">
        <p14:creationId xmlns:p14="http://schemas.microsoft.com/office/powerpoint/2010/main" val="3986195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C184A7-99B7-8347-A992-5FB2B5A79FCF}"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211BA0-8535-4F4C-BCC2-5C6A1EADFDD0}" type="slidenum">
              <a:rPr lang="en-US" smtClean="0"/>
              <a:t>‹#›</a:t>
            </a:fld>
            <a:endParaRPr lang="en-US"/>
          </a:p>
        </p:txBody>
      </p:sp>
    </p:spTree>
    <p:extLst>
      <p:ext uri="{BB962C8B-B14F-4D97-AF65-F5344CB8AC3E}">
        <p14:creationId xmlns:p14="http://schemas.microsoft.com/office/powerpoint/2010/main" val="3054977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C184A7-99B7-8347-A992-5FB2B5A79FCF}"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211BA0-8535-4F4C-BCC2-5C6A1EADFDD0}" type="slidenum">
              <a:rPr lang="en-US" smtClean="0"/>
              <a:t>‹#›</a:t>
            </a:fld>
            <a:endParaRPr lang="en-US"/>
          </a:p>
        </p:txBody>
      </p:sp>
    </p:spTree>
    <p:extLst>
      <p:ext uri="{BB962C8B-B14F-4D97-AF65-F5344CB8AC3E}">
        <p14:creationId xmlns:p14="http://schemas.microsoft.com/office/powerpoint/2010/main" val="82682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0C184A7-99B7-8347-A992-5FB2B5A79FCF}"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211BA0-8535-4F4C-BCC2-5C6A1EADFDD0}" type="slidenum">
              <a:rPr lang="en-US" smtClean="0"/>
              <a:t>‹#›</a:t>
            </a:fld>
            <a:endParaRPr lang="en-US"/>
          </a:p>
        </p:txBody>
      </p:sp>
    </p:spTree>
    <p:extLst>
      <p:ext uri="{BB962C8B-B14F-4D97-AF65-F5344CB8AC3E}">
        <p14:creationId xmlns:p14="http://schemas.microsoft.com/office/powerpoint/2010/main" val="985394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C184A7-99B7-8347-A992-5FB2B5A79FCF}" type="datetimeFigureOut">
              <a:rPr lang="en-US" smtClean="0"/>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211BA0-8535-4F4C-BCC2-5C6A1EADFDD0}" type="slidenum">
              <a:rPr lang="en-US" smtClean="0"/>
              <a:t>‹#›</a:t>
            </a:fld>
            <a:endParaRPr lang="en-US"/>
          </a:p>
        </p:txBody>
      </p:sp>
    </p:spTree>
    <p:extLst>
      <p:ext uri="{BB962C8B-B14F-4D97-AF65-F5344CB8AC3E}">
        <p14:creationId xmlns:p14="http://schemas.microsoft.com/office/powerpoint/2010/main" val="1273266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C184A7-99B7-8347-A992-5FB2B5A79FCF}" type="datetimeFigureOut">
              <a:rPr lang="en-US" smtClean="0"/>
              <a:t>9/20/2022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211BA0-8535-4F4C-BCC2-5C6A1EADFDD0}" type="slidenum">
              <a:rPr lang="en-US" smtClean="0"/>
              <a:t>‹#›</a:t>
            </a:fld>
            <a:endParaRPr lang="en-US"/>
          </a:p>
        </p:txBody>
      </p:sp>
    </p:spTree>
    <p:extLst>
      <p:ext uri="{BB962C8B-B14F-4D97-AF65-F5344CB8AC3E}">
        <p14:creationId xmlns:p14="http://schemas.microsoft.com/office/powerpoint/2010/main" val="532411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0C184A7-99B7-8347-A992-5FB2B5A79FCF}" type="datetimeFigureOut">
              <a:rPr lang="en-US" smtClean="0"/>
              <a:t>9/20/2022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211BA0-8535-4F4C-BCC2-5C6A1EADFDD0}" type="slidenum">
              <a:rPr lang="en-US" smtClean="0"/>
              <a:t>‹#›</a:t>
            </a:fld>
            <a:endParaRPr lang="en-US"/>
          </a:p>
        </p:txBody>
      </p:sp>
    </p:spTree>
    <p:extLst>
      <p:ext uri="{BB962C8B-B14F-4D97-AF65-F5344CB8AC3E}">
        <p14:creationId xmlns:p14="http://schemas.microsoft.com/office/powerpoint/2010/main" val="399923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184A7-99B7-8347-A992-5FB2B5A79FCF}" type="datetimeFigureOut">
              <a:rPr lang="en-US" smtClean="0"/>
              <a:t>9/20/2022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211BA0-8535-4F4C-BCC2-5C6A1EADFDD0}" type="slidenum">
              <a:rPr lang="en-US" smtClean="0"/>
              <a:t>‹#›</a:t>
            </a:fld>
            <a:endParaRPr lang="en-US"/>
          </a:p>
        </p:txBody>
      </p:sp>
    </p:spTree>
    <p:extLst>
      <p:ext uri="{BB962C8B-B14F-4D97-AF65-F5344CB8AC3E}">
        <p14:creationId xmlns:p14="http://schemas.microsoft.com/office/powerpoint/2010/main" val="1551724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0C184A7-99B7-8347-A992-5FB2B5A79FCF}" type="datetimeFigureOut">
              <a:rPr lang="en-US" smtClean="0"/>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211BA0-8535-4F4C-BCC2-5C6A1EADFDD0}" type="slidenum">
              <a:rPr lang="en-US" smtClean="0"/>
              <a:t>‹#›</a:t>
            </a:fld>
            <a:endParaRPr lang="en-US"/>
          </a:p>
        </p:txBody>
      </p:sp>
    </p:spTree>
    <p:extLst>
      <p:ext uri="{BB962C8B-B14F-4D97-AF65-F5344CB8AC3E}">
        <p14:creationId xmlns:p14="http://schemas.microsoft.com/office/powerpoint/2010/main" val="3857780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0C184A7-99B7-8347-A992-5FB2B5A79FCF}" type="datetimeFigureOut">
              <a:rPr lang="en-US" smtClean="0"/>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211BA0-8535-4F4C-BCC2-5C6A1EADFDD0}" type="slidenum">
              <a:rPr lang="en-US" smtClean="0"/>
              <a:t>‹#›</a:t>
            </a:fld>
            <a:endParaRPr lang="en-US"/>
          </a:p>
        </p:txBody>
      </p:sp>
    </p:spTree>
    <p:extLst>
      <p:ext uri="{BB962C8B-B14F-4D97-AF65-F5344CB8AC3E}">
        <p14:creationId xmlns:p14="http://schemas.microsoft.com/office/powerpoint/2010/main" val="3317337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0C184A7-99B7-8347-A992-5FB2B5A79FCF}" type="datetimeFigureOut">
              <a:rPr lang="en-US" smtClean="0"/>
              <a:t>9/20/2022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E211BA0-8535-4F4C-BCC2-5C6A1EADFDD0}" type="slidenum">
              <a:rPr lang="en-US" smtClean="0"/>
              <a:t>‹#›</a:t>
            </a:fld>
            <a:endParaRPr lang="en-US"/>
          </a:p>
        </p:txBody>
      </p:sp>
    </p:spTree>
    <p:extLst>
      <p:ext uri="{BB962C8B-B14F-4D97-AF65-F5344CB8AC3E}">
        <p14:creationId xmlns:p14="http://schemas.microsoft.com/office/powerpoint/2010/main" val="2610781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letters-and-sounds.com/phase-2-games.html" TargetMode="External"/><Relationship Id="rId2" Type="http://schemas.openxmlformats.org/officeDocument/2006/relationships/hyperlink" Target="https://home.oxfordowl.co.uk/reading/reading-age-4-5-recepti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7CD28-F3E6-0B96-46AC-58B4B0F012A2}"/>
              </a:ext>
            </a:extLst>
          </p:cNvPr>
          <p:cNvSpPr>
            <a:spLocks noGrp="1"/>
          </p:cNvSpPr>
          <p:nvPr>
            <p:ph type="title"/>
          </p:nvPr>
        </p:nvSpPr>
        <p:spPr/>
        <p:txBody>
          <a:bodyPr>
            <a:normAutofit/>
          </a:bodyPr>
          <a:lstStyle/>
          <a:p>
            <a:r>
              <a:rPr lang="en-US" sz="3200" u="sng" dirty="0">
                <a:latin typeface="+mn-lt"/>
              </a:rPr>
              <a:t>Phonics and Reading</a:t>
            </a:r>
          </a:p>
        </p:txBody>
      </p:sp>
      <p:sp>
        <p:nvSpPr>
          <p:cNvPr id="19" name="Content Placeholder 18">
            <a:extLst>
              <a:ext uri="{FF2B5EF4-FFF2-40B4-BE49-F238E27FC236}">
                <a16:creationId xmlns:a16="http://schemas.microsoft.com/office/drawing/2014/main" id="{73CF8162-DBA0-95B1-C7A7-F8309F67A782}"/>
              </a:ext>
            </a:extLst>
          </p:cNvPr>
          <p:cNvSpPr>
            <a:spLocks noGrp="1"/>
          </p:cNvSpPr>
          <p:nvPr>
            <p:ph idx="1"/>
          </p:nvPr>
        </p:nvSpPr>
        <p:spPr>
          <a:xfrm>
            <a:off x="838200" y="1446835"/>
            <a:ext cx="10515600" cy="4730128"/>
          </a:xfrm>
        </p:spPr>
        <p:txBody>
          <a:bodyPr/>
          <a:lstStyle/>
          <a:p>
            <a:endParaRPr lang="en-US" dirty="0"/>
          </a:p>
        </p:txBody>
      </p:sp>
      <p:sp>
        <p:nvSpPr>
          <p:cNvPr id="7" name="TextBox 6">
            <a:extLst>
              <a:ext uri="{FF2B5EF4-FFF2-40B4-BE49-F238E27FC236}">
                <a16:creationId xmlns:a16="http://schemas.microsoft.com/office/drawing/2014/main" id="{45372A0A-9217-3997-CE46-31D4772D8933}"/>
              </a:ext>
            </a:extLst>
          </p:cNvPr>
          <p:cNvSpPr txBox="1"/>
          <p:nvPr/>
        </p:nvSpPr>
        <p:spPr>
          <a:xfrm>
            <a:off x="715733" y="1690688"/>
            <a:ext cx="8575912" cy="2834622"/>
          </a:xfrm>
          <a:prstGeom prst="rect">
            <a:avLst/>
          </a:prstGeom>
          <a:noFill/>
        </p:spPr>
        <p:txBody>
          <a:bodyPr wrap="square">
            <a:spAutoFit/>
          </a:bodyPr>
          <a:lstStyle/>
          <a:p>
            <a:pPr fontAlgn="t">
              <a:lnSpc>
                <a:spcPct val="110000"/>
              </a:lnSpc>
            </a:pPr>
            <a:r>
              <a:rPr lang="en-GB" sz="1800" dirty="0"/>
              <a:t>The ability to read and write is a key life skill that paves the way to success at school and in the world beyond. </a:t>
            </a:r>
          </a:p>
          <a:p>
            <a:pPr fontAlgn="t">
              <a:lnSpc>
                <a:spcPct val="110000"/>
              </a:lnSpc>
            </a:pPr>
            <a:endParaRPr lang="en-GB" sz="1800" dirty="0"/>
          </a:p>
          <a:p>
            <a:pPr fontAlgn="t">
              <a:lnSpc>
                <a:spcPct val="110000"/>
              </a:lnSpc>
            </a:pPr>
            <a:r>
              <a:rPr lang="en-GB" sz="1800" dirty="0"/>
              <a:t>Children learn to read more easily if they love books. We </a:t>
            </a:r>
            <a:r>
              <a:rPr lang="en-GB" sz="1800" b="1" dirty="0">
                <a:solidFill>
                  <a:srgbClr val="FF0000"/>
                </a:solidFill>
              </a:rPr>
              <a:t>foster a love of books</a:t>
            </a:r>
            <a:r>
              <a:rPr lang="en-GB" sz="1800" dirty="0">
                <a:solidFill>
                  <a:srgbClr val="FF0000"/>
                </a:solidFill>
              </a:rPr>
              <a:t> </a:t>
            </a:r>
            <a:r>
              <a:rPr lang="en-GB" sz="1800" dirty="0"/>
              <a:t>by using a core book as a stimulus for all our weekly activities. We call this our ‘</a:t>
            </a:r>
            <a:r>
              <a:rPr lang="en-GB" sz="1800" b="1" dirty="0">
                <a:solidFill>
                  <a:srgbClr val="FF0000"/>
                </a:solidFill>
              </a:rPr>
              <a:t>Book of the Week</a:t>
            </a:r>
            <a:r>
              <a:rPr lang="en-GB" sz="1800" dirty="0"/>
              <a:t>’ and it is displayed in our inviting class book area. Our end of day story is  from a carefully chosen selection of significant authors. Over the course of the year </a:t>
            </a:r>
            <a:r>
              <a:rPr lang="en-GB" altLang="en-US" sz="1800" dirty="0">
                <a:cs typeface="Tahoma" panose="020B0604030504040204" pitchFamily="34" charset="0"/>
              </a:rPr>
              <a:t>there all areas of learning are covered and the children will experience a varied and diverse diet of books.</a:t>
            </a:r>
          </a:p>
          <a:p>
            <a:pPr fontAlgn="t">
              <a:lnSpc>
                <a:spcPct val="110000"/>
              </a:lnSpc>
            </a:pPr>
            <a:endParaRPr lang="en-GB" sz="1800" dirty="0"/>
          </a:p>
        </p:txBody>
      </p:sp>
      <p:pic>
        <p:nvPicPr>
          <p:cNvPr id="8" name="Picture 7">
            <a:extLst>
              <a:ext uri="{FF2B5EF4-FFF2-40B4-BE49-F238E27FC236}">
                <a16:creationId xmlns:a16="http://schemas.microsoft.com/office/drawing/2014/main" id="{AD4C3F20-F1F5-1A50-3A50-2C6241FCA2FB}"/>
              </a:ext>
            </a:extLst>
          </p:cNvPr>
          <p:cNvPicPr>
            <a:picLocks noChangeAspect="1"/>
          </p:cNvPicPr>
          <p:nvPr/>
        </p:nvPicPr>
        <p:blipFill>
          <a:blip r:embed="rId2"/>
          <a:stretch>
            <a:fillRect/>
          </a:stretch>
        </p:blipFill>
        <p:spPr>
          <a:xfrm>
            <a:off x="10231556" y="324972"/>
            <a:ext cx="1358900" cy="1498600"/>
          </a:xfrm>
          <a:prstGeom prst="rect">
            <a:avLst/>
          </a:prstGeom>
        </p:spPr>
      </p:pic>
      <p:pic>
        <p:nvPicPr>
          <p:cNvPr id="9" name="Picture 8">
            <a:extLst>
              <a:ext uri="{FF2B5EF4-FFF2-40B4-BE49-F238E27FC236}">
                <a16:creationId xmlns:a16="http://schemas.microsoft.com/office/drawing/2014/main" id="{179FA1E4-1F4A-7AF9-B36E-AF99083483D8}"/>
              </a:ext>
            </a:extLst>
          </p:cNvPr>
          <p:cNvPicPr>
            <a:picLocks noChangeAspect="1"/>
          </p:cNvPicPr>
          <p:nvPr/>
        </p:nvPicPr>
        <p:blipFill>
          <a:blip r:embed="rId3"/>
          <a:stretch>
            <a:fillRect/>
          </a:stretch>
        </p:blipFill>
        <p:spPr>
          <a:xfrm>
            <a:off x="10180756" y="1908899"/>
            <a:ext cx="1473200" cy="1371600"/>
          </a:xfrm>
          <a:prstGeom prst="rect">
            <a:avLst/>
          </a:prstGeom>
        </p:spPr>
      </p:pic>
      <p:pic>
        <p:nvPicPr>
          <p:cNvPr id="10" name="Picture 9">
            <a:extLst>
              <a:ext uri="{FF2B5EF4-FFF2-40B4-BE49-F238E27FC236}">
                <a16:creationId xmlns:a16="http://schemas.microsoft.com/office/drawing/2014/main" id="{65667151-2A4D-CCB0-66E5-3663FC72474B}"/>
              </a:ext>
            </a:extLst>
          </p:cNvPr>
          <p:cNvPicPr>
            <a:picLocks noChangeAspect="1"/>
          </p:cNvPicPr>
          <p:nvPr/>
        </p:nvPicPr>
        <p:blipFill>
          <a:blip r:embed="rId4"/>
          <a:stretch>
            <a:fillRect/>
          </a:stretch>
        </p:blipFill>
        <p:spPr>
          <a:xfrm>
            <a:off x="10231556" y="3373690"/>
            <a:ext cx="1422400" cy="1422400"/>
          </a:xfrm>
          <a:prstGeom prst="rect">
            <a:avLst/>
          </a:prstGeom>
        </p:spPr>
      </p:pic>
      <p:pic>
        <p:nvPicPr>
          <p:cNvPr id="11" name="Picture 10">
            <a:extLst>
              <a:ext uri="{FF2B5EF4-FFF2-40B4-BE49-F238E27FC236}">
                <a16:creationId xmlns:a16="http://schemas.microsoft.com/office/drawing/2014/main" id="{05CD1176-C4D6-EF1B-B9D7-CD32DBD7ABDE}"/>
              </a:ext>
            </a:extLst>
          </p:cNvPr>
          <p:cNvPicPr>
            <a:picLocks noChangeAspect="1"/>
          </p:cNvPicPr>
          <p:nvPr/>
        </p:nvPicPr>
        <p:blipFill>
          <a:blip r:embed="rId5"/>
          <a:stretch>
            <a:fillRect/>
          </a:stretch>
        </p:blipFill>
        <p:spPr>
          <a:xfrm>
            <a:off x="10276006" y="4983023"/>
            <a:ext cx="1270000" cy="1557867"/>
          </a:xfrm>
          <a:prstGeom prst="rect">
            <a:avLst/>
          </a:prstGeom>
        </p:spPr>
      </p:pic>
      <p:pic>
        <p:nvPicPr>
          <p:cNvPr id="12" name="Picture 11">
            <a:extLst>
              <a:ext uri="{FF2B5EF4-FFF2-40B4-BE49-F238E27FC236}">
                <a16:creationId xmlns:a16="http://schemas.microsoft.com/office/drawing/2014/main" id="{3FEED2D3-5EB4-5A42-F70E-29E18AEA9E94}"/>
              </a:ext>
            </a:extLst>
          </p:cNvPr>
          <p:cNvPicPr>
            <a:picLocks noChangeAspect="1"/>
          </p:cNvPicPr>
          <p:nvPr/>
        </p:nvPicPr>
        <p:blipFill>
          <a:blip r:embed="rId6"/>
          <a:stretch>
            <a:fillRect/>
          </a:stretch>
        </p:blipFill>
        <p:spPr>
          <a:xfrm>
            <a:off x="2365054" y="4940690"/>
            <a:ext cx="1422400" cy="1422400"/>
          </a:xfrm>
          <a:prstGeom prst="rect">
            <a:avLst/>
          </a:prstGeom>
          <a:ln>
            <a:solidFill>
              <a:schemeClr val="tx1"/>
            </a:solidFill>
          </a:ln>
        </p:spPr>
      </p:pic>
      <p:pic>
        <p:nvPicPr>
          <p:cNvPr id="13" name="Picture 12">
            <a:extLst>
              <a:ext uri="{FF2B5EF4-FFF2-40B4-BE49-F238E27FC236}">
                <a16:creationId xmlns:a16="http://schemas.microsoft.com/office/drawing/2014/main" id="{CA79305A-26CA-DBF3-E6C0-DFDBFFB5A648}"/>
              </a:ext>
            </a:extLst>
          </p:cNvPr>
          <p:cNvPicPr>
            <a:picLocks noChangeAspect="1"/>
          </p:cNvPicPr>
          <p:nvPr/>
        </p:nvPicPr>
        <p:blipFill>
          <a:blip r:embed="rId7"/>
          <a:stretch>
            <a:fillRect/>
          </a:stretch>
        </p:blipFill>
        <p:spPr>
          <a:xfrm>
            <a:off x="3979879" y="4940690"/>
            <a:ext cx="1270000" cy="1578919"/>
          </a:xfrm>
          <a:prstGeom prst="rect">
            <a:avLst/>
          </a:prstGeom>
        </p:spPr>
      </p:pic>
      <p:pic>
        <p:nvPicPr>
          <p:cNvPr id="14" name="Picture 13">
            <a:extLst>
              <a:ext uri="{FF2B5EF4-FFF2-40B4-BE49-F238E27FC236}">
                <a16:creationId xmlns:a16="http://schemas.microsoft.com/office/drawing/2014/main" id="{C141959B-4A6C-00B2-6FD2-8C308C43801C}"/>
              </a:ext>
            </a:extLst>
          </p:cNvPr>
          <p:cNvPicPr>
            <a:picLocks noChangeAspect="1"/>
          </p:cNvPicPr>
          <p:nvPr/>
        </p:nvPicPr>
        <p:blipFill>
          <a:blip r:embed="rId8"/>
          <a:stretch>
            <a:fillRect/>
          </a:stretch>
        </p:blipFill>
        <p:spPr>
          <a:xfrm>
            <a:off x="5442303" y="4940690"/>
            <a:ext cx="1270000" cy="1600200"/>
          </a:xfrm>
          <a:prstGeom prst="rect">
            <a:avLst/>
          </a:prstGeom>
        </p:spPr>
      </p:pic>
      <p:pic>
        <p:nvPicPr>
          <p:cNvPr id="15" name="Picture 14">
            <a:extLst>
              <a:ext uri="{FF2B5EF4-FFF2-40B4-BE49-F238E27FC236}">
                <a16:creationId xmlns:a16="http://schemas.microsoft.com/office/drawing/2014/main" id="{00121E06-C4F5-F22B-3F6A-56855683531D}"/>
              </a:ext>
            </a:extLst>
          </p:cNvPr>
          <p:cNvPicPr>
            <a:picLocks noChangeAspect="1"/>
          </p:cNvPicPr>
          <p:nvPr/>
        </p:nvPicPr>
        <p:blipFill>
          <a:blip r:embed="rId9"/>
          <a:stretch>
            <a:fillRect/>
          </a:stretch>
        </p:blipFill>
        <p:spPr>
          <a:xfrm>
            <a:off x="8650295" y="4983023"/>
            <a:ext cx="1282700" cy="1574800"/>
          </a:xfrm>
          <a:prstGeom prst="rect">
            <a:avLst/>
          </a:prstGeom>
        </p:spPr>
      </p:pic>
      <p:pic>
        <p:nvPicPr>
          <p:cNvPr id="16" name="Picture 15">
            <a:extLst>
              <a:ext uri="{FF2B5EF4-FFF2-40B4-BE49-F238E27FC236}">
                <a16:creationId xmlns:a16="http://schemas.microsoft.com/office/drawing/2014/main" id="{4EE48EC7-FB19-B85C-DD2A-49387EC1C3F2}"/>
              </a:ext>
            </a:extLst>
          </p:cNvPr>
          <p:cNvPicPr>
            <a:picLocks noChangeAspect="1"/>
          </p:cNvPicPr>
          <p:nvPr/>
        </p:nvPicPr>
        <p:blipFill>
          <a:blip r:embed="rId10"/>
          <a:stretch>
            <a:fillRect/>
          </a:stretch>
        </p:blipFill>
        <p:spPr>
          <a:xfrm>
            <a:off x="6904728" y="4983022"/>
            <a:ext cx="1402556" cy="1574799"/>
          </a:xfrm>
          <a:prstGeom prst="rect">
            <a:avLst/>
          </a:prstGeom>
        </p:spPr>
      </p:pic>
      <p:pic>
        <p:nvPicPr>
          <p:cNvPr id="17" name="Picture 16">
            <a:extLst>
              <a:ext uri="{FF2B5EF4-FFF2-40B4-BE49-F238E27FC236}">
                <a16:creationId xmlns:a16="http://schemas.microsoft.com/office/drawing/2014/main" id="{46B1B2A3-CA4F-0C2C-110B-A2AAE4058742}"/>
              </a:ext>
            </a:extLst>
          </p:cNvPr>
          <p:cNvPicPr>
            <a:picLocks noChangeAspect="1"/>
          </p:cNvPicPr>
          <p:nvPr/>
        </p:nvPicPr>
        <p:blipFill>
          <a:blip r:embed="rId11"/>
          <a:stretch>
            <a:fillRect/>
          </a:stretch>
        </p:blipFill>
        <p:spPr>
          <a:xfrm>
            <a:off x="1103586" y="4940690"/>
            <a:ext cx="1069043" cy="1455718"/>
          </a:xfrm>
          <a:prstGeom prst="rect">
            <a:avLst/>
          </a:prstGeom>
        </p:spPr>
      </p:pic>
    </p:spTree>
    <p:extLst>
      <p:ext uri="{BB962C8B-B14F-4D97-AF65-F5344CB8AC3E}">
        <p14:creationId xmlns:p14="http://schemas.microsoft.com/office/powerpoint/2010/main" val="1076897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9C004-2705-7941-2962-8DB56C6C9B7B}"/>
              </a:ext>
            </a:extLst>
          </p:cNvPr>
          <p:cNvSpPr>
            <a:spLocks noGrp="1"/>
          </p:cNvSpPr>
          <p:nvPr>
            <p:ph type="title"/>
          </p:nvPr>
        </p:nvSpPr>
        <p:spPr/>
        <p:txBody>
          <a:bodyPr>
            <a:normAutofit/>
          </a:bodyPr>
          <a:lstStyle/>
          <a:p>
            <a:r>
              <a:rPr lang="en-US" sz="3200" b="1" u="sng" dirty="0">
                <a:latin typeface="+mn-lt"/>
              </a:rPr>
              <a:t>Handwriting</a:t>
            </a:r>
          </a:p>
        </p:txBody>
      </p:sp>
      <p:sp>
        <p:nvSpPr>
          <p:cNvPr id="3" name="Content Placeholder 2">
            <a:extLst>
              <a:ext uri="{FF2B5EF4-FFF2-40B4-BE49-F238E27FC236}">
                <a16:creationId xmlns:a16="http://schemas.microsoft.com/office/drawing/2014/main" id="{0B0424F6-11F5-AA04-E2D3-E330CDF1B950}"/>
              </a:ext>
            </a:extLst>
          </p:cNvPr>
          <p:cNvSpPr>
            <a:spLocks noGrp="1"/>
          </p:cNvSpPr>
          <p:nvPr>
            <p:ph idx="1"/>
          </p:nvPr>
        </p:nvSpPr>
        <p:spPr>
          <a:xfrm>
            <a:off x="838200" y="1253331"/>
            <a:ext cx="10515600" cy="4351338"/>
          </a:xfrm>
        </p:spPr>
        <p:txBody>
          <a:bodyPr/>
          <a:lstStyle/>
          <a:p>
            <a:endParaRPr lang="en-US" dirty="0"/>
          </a:p>
        </p:txBody>
      </p:sp>
      <p:sp>
        <p:nvSpPr>
          <p:cNvPr id="4" name="Content Placeholder 2">
            <a:extLst>
              <a:ext uri="{FF2B5EF4-FFF2-40B4-BE49-F238E27FC236}">
                <a16:creationId xmlns:a16="http://schemas.microsoft.com/office/drawing/2014/main" id="{C35BF123-A181-2D28-8E4C-55B435930B1C}"/>
              </a:ext>
            </a:extLst>
          </p:cNvPr>
          <p:cNvSpPr txBox="1">
            <a:spLocks/>
          </p:cNvSpPr>
          <p:nvPr/>
        </p:nvSpPr>
        <p:spPr>
          <a:xfrm>
            <a:off x="663595" y="1758549"/>
            <a:ext cx="8758995" cy="49619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 letters of the alphabet can be divided into ‘families’ based on the movement made to start each letter. Mastering correct formation helps to avoid letter reversals from occurring. </a:t>
            </a:r>
          </a:p>
          <a:p>
            <a:r>
              <a:rPr lang="en-GB" dirty="0"/>
              <a:t> Each time we write a letter we say the same sentence to help reinforce the correct movement.</a:t>
            </a:r>
          </a:p>
          <a:p>
            <a:r>
              <a:rPr lang="en-GB" dirty="0"/>
              <a:t>The children may do this in pen, paint, shaving foam, dough.               </a:t>
            </a:r>
          </a:p>
          <a:p>
            <a:r>
              <a:rPr lang="en-GB" dirty="0" err="1"/>
              <a:t>E.g.“Let’s</a:t>
            </a:r>
            <a:r>
              <a:rPr lang="en-GB" dirty="0"/>
              <a:t> write</a:t>
            </a:r>
            <a:r>
              <a:rPr lang="en-GB" b="1" dirty="0"/>
              <a:t> r</a:t>
            </a:r>
            <a:r>
              <a:rPr lang="en-GB" dirty="0"/>
              <a:t>. Start at the top, down, back up and over.”</a:t>
            </a:r>
          </a:p>
          <a:p>
            <a:endParaRPr lang="en-US" sz="1800" dirty="0"/>
          </a:p>
        </p:txBody>
      </p:sp>
      <p:pic>
        <p:nvPicPr>
          <p:cNvPr id="5" name="Picture 4" descr="Diagram&#10;&#10;Description automatically generated">
            <a:extLst>
              <a:ext uri="{FF2B5EF4-FFF2-40B4-BE49-F238E27FC236}">
                <a16:creationId xmlns:a16="http://schemas.microsoft.com/office/drawing/2014/main" id="{75D7FA1C-B8F6-6232-6B14-68B688E96878}"/>
              </a:ext>
            </a:extLst>
          </p:cNvPr>
          <p:cNvPicPr/>
          <p:nvPr/>
        </p:nvPicPr>
        <p:blipFill>
          <a:blip r:embed="rId2">
            <a:extLst>
              <a:ext uri="{28A0092B-C50C-407E-A947-70E740481C1C}">
                <a14:useLocalDpi xmlns:a14="http://schemas.microsoft.com/office/drawing/2010/main" val="0"/>
              </a:ext>
            </a:extLst>
          </a:blip>
          <a:stretch>
            <a:fillRect/>
          </a:stretch>
        </p:blipFill>
        <p:spPr>
          <a:xfrm rot="20967264">
            <a:off x="9110514" y="2023285"/>
            <a:ext cx="3046823" cy="1666673"/>
          </a:xfrm>
          <a:prstGeom prst="rect">
            <a:avLst/>
          </a:prstGeom>
        </p:spPr>
      </p:pic>
    </p:spTree>
    <p:extLst>
      <p:ext uri="{BB962C8B-B14F-4D97-AF65-F5344CB8AC3E}">
        <p14:creationId xmlns:p14="http://schemas.microsoft.com/office/powerpoint/2010/main" val="1395885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B9DF3-9A5A-1230-CF85-5C88B6C33A46}"/>
              </a:ext>
            </a:extLst>
          </p:cNvPr>
          <p:cNvSpPr>
            <a:spLocks noGrp="1"/>
          </p:cNvSpPr>
          <p:nvPr>
            <p:ph type="title"/>
          </p:nvPr>
        </p:nvSpPr>
        <p:spPr/>
        <p:txBody>
          <a:bodyPr>
            <a:normAutofit/>
          </a:bodyPr>
          <a:lstStyle/>
          <a:p>
            <a:r>
              <a:rPr lang="en-US" sz="3200" b="1" u="sng" dirty="0">
                <a:latin typeface="+mn-lt"/>
              </a:rPr>
              <a:t>Common exception words</a:t>
            </a:r>
          </a:p>
        </p:txBody>
      </p:sp>
      <p:sp>
        <p:nvSpPr>
          <p:cNvPr id="3" name="Content Placeholder 2">
            <a:extLst>
              <a:ext uri="{FF2B5EF4-FFF2-40B4-BE49-F238E27FC236}">
                <a16:creationId xmlns:a16="http://schemas.microsoft.com/office/drawing/2014/main" id="{13758469-C8F3-74C3-8DA0-2733C78C6C49}"/>
              </a:ext>
            </a:extLst>
          </p:cNvPr>
          <p:cNvSpPr>
            <a:spLocks noGrp="1"/>
          </p:cNvSpPr>
          <p:nvPr>
            <p:ph idx="1"/>
          </p:nvPr>
        </p:nvSpPr>
        <p:spPr/>
        <p:txBody>
          <a:bodyPr/>
          <a:lstStyle/>
          <a:p>
            <a:endParaRPr lang="en-US" dirty="0"/>
          </a:p>
        </p:txBody>
      </p:sp>
      <p:sp>
        <p:nvSpPr>
          <p:cNvPr id="4" name="Content Placeholder 2">
            <a:extLst>
              <a:ext uri="{FF2B5EF4-FFF2-40B4-BE49-F238E27FC236}">
                <a16:creationId xmlns:a16="http://schemas.microsoft.com/office/drawing/2014/main" id="{5FB8C3DB-8E7E-7B72-C438-3EF63DA5F8A0}"/>
              </a:ext>
            </a:extLst>
          </p:cNvPr>
          <p:cNvSpPr txBox="1">
            <a:spLocks/>
          </p:cNvSpPr>
          <p:nvPr/>
        </p:nvSpPr>
        <p:spPr>
          <a:xfrm>
            <a:off x="1107192" y="1825625"/>
            <a:ext cx="5874376" cy="382141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These are words which cannot be read by blending and so the children need to read them with instant recognition. </a:t>
            </a:r>
          </a:p>
          <a:p>
            <a:r>
              <a:rPr lang="en-GB" dirty="0"/>
              <a:t>The only way to learn them is by lots of practise. We play games and activities every week which help the children to do this.</a:t>
            </a:r>
          </a:p>
          <a:p>
            <a:r>
              <a:rPr lang="en-GB" dirty="0"/>
              <a:t>We will send home a set of cards so you can reinforce them at home.</a:t>
            </a:r>
          </a:p>
          <a:p>
            <a:endParaRPr lang="en-US" sz="1800" dirty="0"/>
          </a:p>
        </p:txBody>
      </p:sp>
      <p:pic>
        <p:nvPicPr>
          <p:cNvPr id="5" name="Picture 4" descr="Graphical user interface&#10;&#10;Description automatically generated with low confidence">
            <a:extLst>
              <a:ext uri="{FF2B5EF4-FFF2-40B4-BE49-F238E27FC236}">
                <a16:creationId xmlns:a16="http://schemas.microsoft.com/office/drawing/2014/main" id="{6A5DEBE7-D0BC-819C-75FA-ED09727E4022}"/>
              </a:ext>
            </a:extLst>
          </p:cNvPr>
          <p:cNvPicPr/>
          <p:nvPr/>
        </p:nvPicPr>
        <p:blipFill>
          <a:blip r:embed="rId2">
            <a:extLst>
              <a:ext uri="{28A0092B-C50C-407E-A947-70E740481C1C}">
                <a14:useLocalDpi xmlns:a14="http://schemas.microsoft.com/office/drawing/2010/main" val="0"/>
              </a:ext>
            </a:extLst>
          </a:blip>
          <a:stretch>
            <a:fillRect/>
          </a:stretch>
        </p:blipFill>
        <p:spPr>
          <a:xfrm>
            <a:off x="7859973" y="1690688"/>
            <a:ext cx="3971862" cy="2913833"/>
          </a:xfrm>
          <a:prstGeom prst="rect">
            <a:avLst/>
          </a:prstGeom>
        </p:spPr>
      </p:pic>
    </p:spTree>
    <p:extLst>
      <p:ext uri="{BB962C8B-B14F-4D97-AF65-F5344CB8AC3E}">
        <p14:creationId xmlns:p14="http://schemas.microsoft.com/office/powerpoint/2010/main" val="3771890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4F9E4-F6B5-DE33-E863-1E857823454D}"/>
              </a:ext>
            </a:extLst>
          </p:cNvPr>
          <p:cNvSpPr>
            <a:spLocks noGrp="1"/>
          </p:cNvSpPr>
          <p:nvPr>
            <p:ph type="title"/>
          </p:nvPr>
        </p:nvSpPr>
        <p:spPr/>
        <p:txBody>
          <a:bodyPr/>
          <a:lstStyle/>
          <a:p>
            <a:r>
              <a:rPr lang="en-US" dirty="0"/>
              <a:t>How you can support your child at home</a:t>
            </a:r>
          </a:p>
        </p:txBody>
      </p:sp>
      <p:sp>
        <p:nvSpPr>
          <p:cNvPr id="3" name="Content Placeholder 2">
            <a:extLst>
              <a:ext uri="{FF2B5EF4-FFF2-40B4-BE49-F238E27FC236}">
                <a16:creationId xmlns:a16="http://schemas.microsoft.com/office/drawing/2014/main" id="{CFD13657-A8C8-B3B5-884A-0BF3A60A6EDB}"/>
              </a:ext>
            </a:extLst>
          </p:cNvPr>
          <p:cNvSpPr>
            <a:spLocks noGrp="1"/>
          </p:cNvSpPr>
          <p:nvPr>
            <p:ph idx="1"/>
          </p:nvPr>
        </p:nvSpPr>
        <p:spPr>
          <a:xfrm>
            <a:off x="677334" y="1270000"/>
            <a:ext cx="9478602" cy="3880773"/>
          </a:xfrm>
        </p:spPr>
        <p:txBody>
          <a:bodyPr>
            <a:noAutofit/>
          </a:bodyPr>
          <a:lstStyle/>
          <a:p>
            <a:pPr marL="0" indent="0">
              <a:lnSpc>
                <a:spcPct val="110000"/>
              </a:lnSpc>
              <a:buNone/>
            </a:pPr>
            <a:r>
              <a:rPr lang="en-US" sz="2000" dirty="0"/>
              <a:t>Over the course of the year we will send home:</a:t>
            </a:r>
          </a:p>
          <a:p>
            <a:pPr>
              <a:lnSpc>
                <a:spcPct val="110000"/>
              </a:lnSpc>
            </a:pPr>
            <a:r>
              <a:rPr lang="en-US" sz="2000" dirty="0"/>
              <a:t>A pack of letter cards for </a:t>
            </a:r>
            <a:r>
              <a:rPr lang="en-US" sz="2000" dirty="0">
                <a:solidFill>
                  <a:srgbClr val="FF0000"/>
                </a:solidFill>
              </a:rPr>
              <a:t>phase 2 </a:t>
            </a:r>
            <a:r>
              <a:rPr lang="en-US" sz="2000" dirty="0"/>
              <a:t>and later, </a:t>
            </a:r>
            <a:r>
              <a:rPr lang="en-US" sz="2000" dirty="0">
                <a:solidFill>
                  <a:srgbClr val="FF0000"/>
                </a:solidFill>
              </a:rPr>
              <a:t>phase 3 sounds</a:t>
            </a:r>
            <a:r>
              <a:rPr lang="en-US" sz="2000" dirty="0"/>
              <a:t>. </a:t>
            </a:r>
            <a:endParaRPr lang="en-US" sz="2000" dirty="0" smtClean="0"/>
          </a:p>
          <a:p>
            <a:pPr marL="0" indent="0">
              <a:lnSpc>
                <a:spcPct val="110000"/>
              </a:lnSpc>
              <a:buNone/>
            </a:pPr>
            <a:r>
              <a:rPr lang="en-US" sz="2000" dirty="0" smtClean="0"/>
              <a:t>Help </a:t>
            </a:r>
            <a:r>
              <a:rPr lang="en-US" sz="2000" dirty="0"/>
              <a:t>them to </a:t>
            </a:r>
            <a:r>
              <a:rPr lang="en-US" sz="2000" dirty="0" err="1"/>
              <a:t>recognise</a:t>
            </a:r>
            <a:r>
              <a:rPr lang="en-US" sz="2000" dirty="0"/>
              <a:t> them by sight.</a:t>
            </a:r>
          </a:p>
          <a:p>
            <a:pPr>
              <a:lnSpc>
                <a:spcPct val="110000"/>
              </a:lnSpc>
            </a:pPr>
            <a:r>
              <a:rPr lang="en-US" sz="2000" dirty="0">
                <a:solidFill>
                  <a:srgbClr val="FF0000"/>
                </a:solidFill>
              </a:rPr>
              <a:t>Games</a:t>
            </a:r>
            <a:r>
              <a:rPr lang="en-US" sz="2000" dirty="0"/>
              <a:t>–play them as often as possible to develop blending skills.</a:t>
            </a:r>
          </a:p>
          <a:p>
            <a:pPr>
              <a:lnSpc>
                <a:spcPct val="110000"/>
              </a:lnSpc>
            </a:pPr>
            <a:r>
              <a:rPr lang="en-US" sz="2000" dirty="0"/>
              <a:t>Sets of </a:t>
            </a:r>
            <a:r>
              <a:rPr lang="en-US" sz="2000" dirty="0">
                <a:solidFill>
                  <a:srgbClr val="FF0000"/>
                </a:solidFill>
              </a:rPr>
              <a:t>common exception words </a:t>
            </a:r>
            <a:r>
              <a:rPr lang="en-US" sz="2000" dirty="0"/>
              <a:t>– help your child to learn these by sight</a:t>
            </a:r>
          </a:p>
          <a:p>
            <a:pPr>
              <a:lnSpc>
                <a:spcPct val="110000"/>
              </a:lnSpc>
            </a:pPr>
            <a:r>
              <a:rPr lang="en-US" sz="2000" dirty="0"/>
              <a:t>A </a:t>
            </a:r>
            <a:r>
              <a:rPr lang="en-US" sz="2000" dirty="0">
                <a:solidFill>
                  <a:srgbClr val="FF0000"/>
                </a:solidFill>
              </a:rPr>
              <a:t>letter formation sheet </a:t>
            </a:r>
            <a:r>
              <a:rPr lang="en-US" sz="2000" dirty="0"/>
              <a:t>– help your child to form letters correctly.</a:t>
            </a:r>
          </a:p>
          <a:p>
            <a:pPr>
              <a:lnSpc>
                <a:spcPct val="110000"/>
              </a:lnSpc>
            </a:pPr>
            <a:r>
              <a:rPr lang="en-US" sz="2000" dirty="0"/>
              <a:t>A </a:t>
            </a:r>
            <a:r>
              <a:rPr lang="en-US" sz="2000" dirty="0">
                <a:solidFill>
                  <a:srgbClr val="FF0000"/>
                </a:solidFill>
              </a:rPr>
              <a:t>reading book </a:t>
            </a:r>
            <a:r>
              <a:rPr lang="en-US" sz="2000" dirty="0"/>
              <a:t>which will be changed weekly – Ask you child to  read this at least 3 times.</a:t>
            </a:r>
          </a:p>
          <a:p>
            <a:pPr>
              <a:lnSpc>
                <a:spcPct val="110000"/>
              </a:lnSpc>
            </a:pPr>
            <a:r>
              <a:rPr lang="en-US" sz="2000" dirty="0"/>
              <a:t>Remember, reading is difficult so </a:t>
            </a:r>
            <a:r>
              <a:rPr lang="en-US" sz="2000" b="1" dirty="0">
                <a:solidFill>
                  <a:srgbClr val="FF0000"/>
                </a:solidFill>
              </a:rPr>
              <a:t>PRAISE, PRAISE, PRAISE!</a:t>
            </a:r>
          </a:p>
          <a:p>
            <a:endParaRPr lang="en-US" sz="1400" dirty="0"/>
          </a:p>
        </p:txBody>
      </p:sp>
      <p:pic>
        <p:nvPicPr>
          <p:cNvPr id="4" name="Picture 3">
            <a:extLst>
              <a:ext uri="{FF2B5EF4-FFF2-40B4-BE49-F238E27FC236}">
                <a16:creationId xmlns:a16="http://schemas.microsoft.com/office/drawing/2014/main" id="{17938737-6E41-A872-97DD-274F9F1B1099}"/>
              </a:ext>
            </a:extLst>
          </p:cNvPr>
          <p:cNvPicPr>
            <a:picLocks noChangeAspect="1"/>
          </p:cNvPicPr>
          <p:nvPr/>
        </p:nvPicPr>
        <p:blipFill rotWithShape="1">
          <a:blip r:embed="rId2"/>
          <a:srcRect l="14165" r="9623"/>
          <a:stretch/>
        </p:blipFill>
        <p:spPr>
          <a:xfrm>
            <a:off x="9850055" y="365125"/>
            <a:ext cx="1871024" cy="1838887"/>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Tree>
    <p:extLst>
      <p:ext uri="{BB962C8B-B14F-4D97-AF65-F5344CB8AC3E}">
        <p14:creationId xmlns:p14="http://schemas.microsoft.com/office/powerpoint/2010/main" val="3683804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4ECF9-F26F-7752-0246-9B98227F8A6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DEE4220-D77E-77E7-F736-2E0492C8FA04}"/>
              </a:ext>
            </a:extLst>
          </p:cNvPr>
          <p:cNvSpPr>
            <a:spLocks noGrp="1"/>
          </p:cNvSpPr>
          <p:nvPr>
            <p:ph idx="1"/>
          </p:nvPr>
        </p:nvSpPr>
        <p:spPr/>
        <p:txBody>
          <a:bodyPr>
            <a:normAutofit fontScale="92500"/>
          </a:bodyPr>
          <a:lstStyle/>
          <a:p>
            <a:r>
              <a:rPr lang="en-US" sz="2800" dirty="0">
                <a:hlinkClick r:id="rId2"/>
              </a:rPr>
              <a:t>https://home.oxfordowl.co.uk/reading/reading-age-4-5-reception/</a:t>
            </a:r>
            <a:endParaRPr lang="en-US" sz="2800" dirty="0"/>
          </a:p>
          <a:p>
            <a:r>
              <a:rPr lang="en-US" sz="2800" dirty="0"/>
              <a:t>This is an excellent website which gives tips, ideas for games and information about reading.</a:t>
            </a:r>
          </a:p>
          <a:p>
            <a:r>
              <a:rPr lang="en-US" sz="2800" dirty="0"/>
              <a:t>There are also very short videos demonstrating the correct pronunciation of sounds and of blending</a:t>
            </a:r>
          </a:p>
          <a:p>
            <a:r>
              <a:rPr lang="en-US" dirty="0"/>
              <a:t>Some good free games for practicing blending. Select phase 2 initially then 3 and 4 when your child has moved on.</a:t>
            </a:r>
          </a:p>
          <a:p>
            <a:r>
              <a:rPr lang="en-US" dirty="0">
                <a:hlinkClick r:id="rId3"/>
              </a:rPr>
              <a:t>http://www.letters-and-sounds.com/phase-2-games.html</a:t>
            </a:r>
            <a:r>
              <a:rPr lang="en-US" dirty="0"/>
              <a:t> </a:t>
            </a:r>
          </a:p>
          <a:p>
            <a:endParaRPr lang="en-US" dirty="0"/>
          </a:p>
          <a:p>
            <a:endParaRPr lang="en-US" dirty="0"/>
          </a:p>
        </p:txBody>
      </p:sp>
      <p:sp>
        <p:nvSpPr>
          <p:cNvPr id="4" name="Title 1">
            <a:extLst>
              <a:ext uri="{FF2B5EF4-FFF2-40B4-BE49-F238E27FC236}">
                <a16:creationId xmlns:a16="http://schemas.microsoft.com/office/drawing/2014/main" id="{0CCCBAD2-283E-2B1C-3776-84190D1E7BEC}"/>
              </a:ext>
            </a:extLst>
          </p:cNvPr>
          <p:cNvSpPr txBox="1">
            <a:spLocks/>
          </p:cNvSpPr>
          <p:nvPr/>
        </p:nvSpPr>
        <p:spPr>
          <a:xfrm>
            <a:off x="554408" y="384066"/>
            <a:ext cx="7958331" cy="10772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u="sng" dirty="0">
                <a:latin typeface="+mn-lt"/>
              </a:rPr>
              <a:t>Useful Resources</a:t>
            </a:r>
          </a:p>
        </p:txBody>
      </p:sp>
    </p:spTree>
    <p:extLst>
      <p:ext uri="{BB962C8B-B14F-4D97-AF65-F5344CB8AC3E}">
        <p14:creationId xmlns:p14="http://schemas.microsoft.com/office/powerpoint/2010/main" val="3275554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35DE2-8F67-F8A8-002B-1425EDECA19B}"/>
              </a:ext>
            </a:extLst>
          </p:cNvPr>
          <p:cNvSpPr>
            <a:spLocks noGrp="1"/>
          </p:cNvSpPr>
          <p:nvPr>
            <p:ph type="title"/>
          </p:nvPr>
        </p:nvSpPr>
        <p:spPr/>
        <p:txBody>
          <a:bodyPr>
            <a:normAutofit/>
          </a:bodyPr>
          <a:lstStyle/>
          <a:p>
            <a:r>
              <a:rPr lang="en-US" sz="3200" b="1" u="sng" dirty="0"/>
              <a:t>Daily Phonics Session</a:t>
            </a:r>
          </a:p>
        </p:txBody>
      </p:sp>
      <p:pic>
        <p:nvPicPr>
          <p:cNvPr id="4" name="Content Placeholder 4">
            <a:extLst>
              <a:ext uri="{FF2B5EF4-FFF2-40B4-BE49-F238E27FC236}">
                <a16:creationId xmlns:a16="http://schemas.microsoft.com/office/drawing/2014/main" id="{9739CB8C-3E33-1618-83DD-0115747AE241}"/>
              </a:ext>
            </a:extLst>
          </p:cNvPr>
          <p:cNvPicPr>
            <a:picLocks noGrp="1" noChangeAspect="1"/>
          </p:cNvPicPr>
          <p:nvPr>
            <p:ph idx="1"/>
          </p:nvPr>
        </p:nvPicPr>
        <p:blipFill rotWithShape="1">
          <a:blip r:embed="rId2"/>
          <a:srcRect r="5958"/>
          <a:stretch/>
        </p:blipFill>
        <p:spPr>
          <a:xfrm>
            <a:off x="10008972" y="335680"/>
            <a:ext cx="1768215" cy="1355008"/>
          </a:xfrm>
        </p:spPr>
      </p:pic>
      <p:sp>
        <p:nvSpPr>
          <p:cNvPr id="5" name="Content Placeholder 2">
            <a:extLst>
              <a:ext uri="{FF2B5EF4-FFF2-40B4-BE49-F238E27FC236}">
                <a16:creationId xmlns:a16="http://schemas.microsoft.com/office/drawing/2014/main" id="{BC5FF0BE-9A07-685F-1870-43D3C6377106}"/>
              </a:ext>
            </a:extLst>
          </p:cNvPr>
          <p:cNvSpPr txBox="1">
            <a:spLocks/>
          </p:cNvSpPr>
          <p:nvPr/>
        </p:nvSpPr>
        <p:spPr>
          <a:xfrm>
            <a:off x="838200" y="1634573"/>
            <a:ext cx="8849810" cy="42509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4170" indent="-344170" fontAlgn="t">
              <a:lnSpc>
                <a:spcPct val="110000"/>
              </a:lnSpc>
            </a:pPr>
            <a:r>
              <a:rPr lang="en-GB" sz="2000" dirty="0"/>
              <a:t>Each day the children take part in a </a:t>
            </a:r>
            <a:r>
              <a:rPr lang="en-GB" sz="2000" dirty="0">
                <a:solidFill>
                  <a:srgbClr val="FF0000"/>
                </a:solidFill>
              </a:rPr>
              <a:t>daily phonics session</a:t>
            </a:r>
            <a:r>
              <a:rPr lang="en-GB" sz="2000" b="1" dirty="0">
                <a:solidFill>
                  <a:srgbClr val="FF0000"/>
                </a:solidFill>
              </a:rPr>
              <a:t> </a:t>
            </a:r>
            <a:r>
              <a:rPr lang="en-GB" sz="2000" dirty="0"/>
              <a:t>which is the systematic method of teaching reading based on learning the sounds that the letters of the alphabet represent. </a:t>
            </a:r>
            <a:endParaRPr lang="en-US" sz="2000" dirty="0"/>
          </a:p>
          <a:p>
            <a:pPr marL="344170" indent="-344170" fontAlgn="t">
              <a:lnSpc>
                <a:spcPct val="110000"/>
              </a:lnSpc>
            </a:pPr>
            <a:r>
              <a:rPr lang="en-GB" sz="2000" dirty="0"/>
              <a:t>Some sounds come from single letters and other sounds are made by a combination of letters     e.g. ‘</a:t>
            </a:r>
            <a:r>
              <a:rPr lang="en-GB" sz="2000" dirty="0" err="1"/>
              <a:t>oo</a:t>
            </a:r>
            <a:r>
              <a:rPr lang="en-GB" sz="2000" dirty="0"/>
              <a:t>’, ‘</a:t>
            </a:r>
            <a:r>
              <a:rPr lang="en-GB" sz="2000" dirty="0" err="1"/>
              <a:t>igh</a:t>
            </a:r>
            <a:r>
              <a:rPr lang="en-GB" sz="2000" dirty="0"/>
              <a:t>’</a:t>
            </a:r>
            <a:endParaRPr lang="en-GB" sz="2000" dirty="0">
              <a:cs typeface="Arial"/>
            </a:endParaRPr>
          </a:p>
          <a:p>
            <a:pPr fontAlgn="t">
              <a:lnSpc>
                <a:spcPct val="110000"/>
              </a:lnSpc>
            </a:pPr>
            <a:r>
              <a:rPr lang="en-GB" sz="2000" dirty="0"/>
              <a:t>The teaching of phonics is divided into 6 phases. In Reception children will experience phases 1-4.</a:t>
            </a:r>
          </a:p>
          <a:p>
            <a:pPr fontAlgn="t">
              <a:lnSpc>
                <a:spcPct val="110000"/>
              </a:lnSpc>
            </a:pPr>
            <a:r>
              <a:rPr lang="en-GB" sz="2000" dirty="0">
                <a:cs typeface="Arial"/>
              </a:rPr>
              <a:t>We use the terms:</a:t>
            </a:r>
          </a:p>
          <a:p>
            <a:pPr marL="0" indent="0" fontAlgn="t">
              <a:lnSpc>
                <a:spcPct val="110000"/>
              </a:lnSpc>
              <a:buNone/>
            </a:pPr>
            <a:r>
              <a:rPr lang="en-GB" sz="2000" dirty="0">
                <a:cs typeface="Arial"/>
              </a:rPr>
              <a:t>    Phonemes - sounds</a:t>
            </a:r>
          </a:p>
          <a:p>
            <a:pPr marL="0" indent="0" fontAlgn="t">
              <a:lnSpc>
                <a:spcPct val="110000"/>
              </a:lnSpc>
              <a:buNone/>
            </a:pPr>
            <a:r>
              <a:rPr lang="en-GB" sz="2000" dirty="0">
                <a:cs typeface="Arial"/>
              </a:rPr>
              <a:t>    Graphemes – letter shapes</a:t>
            </a:r>
          </a:p>
          <a:p>
            <a:pPr marL="344170" indent="-344170">
              <a:lnSpc>
                <a:spcPct val="110000"/>
              </a:lnSpc>
            </a:pPr>
            <a:endParaRPr lang="en-US" sz="1600" dirty="0">
              <a:cs typeface="Arial" panose="020B0604020202020204"/>
            </a:endParaRPr>
          </a:p>
        </p:txBody>
      </p:sp>
    </p:spTree>
    <p:extLst>
      <p:ext uri="{BB962C8B-B14F-4D97-AF65-F5344CB8AC3E}">
        <p14:creationId xmlns:p14="http://schemas.microsoft.com/office/powerpoint/2010/main" val="1805393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DFD5E-EF4A-0496-EDA1-F772345494A8}"/>
              </a:ext>
            </a:extLst>
          </p:cNvPr>
          <p:cNvSpPr>
            <a:spLocks noGrp="1"/>
          </p:cNvSpPr>
          <p:nvPr>
            <p:ph type="title"/>
          </p:nvPr>
        </p:nvSpPr>
        <p:spPr>
          <a:xfrm>
            <a:off x="919224" y="432593"/>
            <a:ext cx="10515600" cy="1325563"/>
          </a:xfrm>
        </p:spPr>
        <p:txBody>
          <a:bodyPr>
            <a:normAutofit/>
          </a:bodyPr>
          <a:lstStyle/>
          <a:p>
            <a:r>
              <a:rPr lang="en-US" sz="3200" b="1" u="sng" dirty="0">
                <a:latin typeface="+mn-lt"/>
              </a:rPr>
              <a:t>Phase 1</a:t>
            </a:r>
          </a:p>
        </p:txBody>
      </p:sp>
      <p:sp>
        <p:nvSpPr>
          <p:cNvPr id="3" name="Content Placeholder 2">
            <a:extLst>
              <a:ext uri="{FF2B5EF4-FFF2-40B4-BE49-F238E27FC236}">
                <a16:creationId xmlns:a16="http://schemas.microsoft.com/office/drawing/2014/main" id="{D5502CDA-4202-9F4B-7FE8-D31A6421EE1F}"/>
              </a:ext>
            </a:extLst>
          </p:cNvPr>
          <p:cNvSpPr>
            <a:spLocks noGrp="1"/>
          </p:cNvSpPr>
          <p:nvPr>
            <p:ph idx="1"/>
          </p:nvPr>
        </p:nvSpPr>
        <p:spPr/>
        <p:txBody>
          <a:bodyPr>
            <a:normAutofit/>
          </a:bodyPr>
          <a:lstStyle/>
          <a:p>
            <a:r>
              <a:rPr lang="en-US" sz="2000" dirty="0"/>
              <a:t>Oral blending – sharpen listening skills</a:t>
            </a:r>
          </a:p>
          <a:p>
            <a:pPr marL="0" indent="0">
              <a:buNone/>
            </a:pPr>
            <a:r>
              <a:rPr lang="en-US" sz="2000" dirty="0"/>
              <a:t>can the children hear the sounds in a word?</a:t>
            </a:r>
          </a:p>
          <a:p>
            <a:pPr marL="0" indent="0">
              <a:buNone/>
            </a:pPr>
            <a:r>
              <a:rPr lang="en-US" sz="2000" dirty="0"/>
              <a:t>Games with real objects – lotto –put your counter on the f-</a:t>
            </a:r>
            <a:r>
              <a:rPr lang="en-US" sz="2000" dirty="0" err="1"/>
              <a:t>i</a:t>
            </a:r>
            <a:r>
              <a:rPr lang="en-US" sz="2000" dirty="0"/>
              <a:t>-sh.</a:t>
            </a:r>
          </a:p>
          <a:p>
            <a:r>
              <a:rPr lang="en-US" sz="2000" dirty="0"/>
              <a:t>Actions – Can you h-o-p 3 times?</a:t>
            </a:r>
          </a:p>
          <a:p>
            <a:r>
              <a:rPr lang="en-US" sz="2000" dirty="0"/>
              <a:t>Simon says put your hands on your </a:t>
            </a:r>
            <a:r>
              <a:rPr lang="en-US" sz="2000" dirty="0" err="1"/>
              <a:t>kn-ee</a:t>
            </a:r>
            <a:endParaRPr lang="en-US" sz="2000" dirty="0"/>
          </a:p>
          <a:p>
            <a:r>
              <a:rPr lang="en-US" sz="2000" dirty="0"/>
              <a:t>I –spy</a:t>
            </a:r>
          </a:p>
          <a:p>
            <a:r>
              <a:rPr lang="en-GB" sz="2000" dirty="0"/>
              <a:t>As the children become more confident at hearing sounds and blending orally, they move on to phase 2. </a:t>
            </a:r>
          </a:p>
          <a:p>
            <a:endParaRPr lang="en-US" sz="2000" dirty="0"/>
          </a:p>
        </p:txBody>
      </p:sp>
      <p:pic>
        <p:nvPicPr>
          <p:cNvPr id="5" name="Picture 4">
            <a:extLst>
              <a:ext uri="{FF2B5EF4-FFF2-40B4-BE49-F238E27FC236}">
                <a16:creationId xmlns:a16="http://schemas.microsoft.com/office/drawing/2014/main" id="{F0B20D01-60A0-E6C6-385A-9BF4CF0DA2B5}"/>
              </a:ext>
            </a:extLst>
          </p:cNvPr>
          <p:cNvPicPr>
            <a:picLocks noChangeAspect="1"/>
          </p:cNvPicPr>
          <p:nvPr/>
        </p:nvPicPr>
        <p:blipFill>
          <a:blip r:embed="rId2"/>
          <a:stretch>
            <a:fillRect/>
          </a:stretch>
        </p:blipFill>
        <p:spPr>
          <a:xfrm>
            <a:off x="10173126" y="1690688"/>
            <a:ext cx="1422400" cy="1422400"/>
          </a:xfrm>
          <a:prstGeom prst="rect">
            <a:avLst/>
          </a:prstGeom>
        </p:spPr>
      </p:pic>
      <p:pic>
        <p:nvPicPr>
          <p:cNvPr id="7" name="Picture 6">
            <a:extLst>
              <a:ext uri="{FF2B5EF4-FFF2-40B4-BE49-F238E27FC236}">
                <a16:creationId xmlns:a16="http://schemas.microsoft.com/office/drawing/2014/main" id="{651A09AD-2017-4AF2-1F67-5647361F06E4}"/>
              </a:ext>
            </a:extLst>
          </p:cNvPr>
          <p:cNvPicPr>
            <a:picLocks noChangeAspect="1"/>
          </p:cNvPicPr>
          <p:nvPr/>
        </p:nvPicPr>
        <p:blipFill>
          <a:blip r:embed="rId3"/>
          <a:stretch>
            <a:fillRect/>
          </a:stretch>
        </p:blipFill>
        <p:spPr>
          <a:xfrm>
            <a:off x="7836155" y="290352"/>
            <a:ext cx="2336971" cy="1475109"/>
          </a:xfrm>
          <a:prstGeom prst="rect">
            <a:avLst/>
          </a:prstGeom>
        </p:spPr>
      </p:pic>
    </p:spTree>
    <p:extLst>
      <p:ext uri="{BB962C8B-B14F-4D97-AF65-F5344CB8AC3E}">
        <p14:creationId xmlns:p14="http://schemas.microsoft.com/office/powerpoint/2010/main" val="413512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F6740-CE5D-ADA9-1EF5-D8F568CC6606}"/>
              </a:ext>
            </a:extLst>
          </p:cNvPr>
          <p:cNvSpPr>
            <a:spLocks noGrp="1"/>
          </p:cNvSpPr>
          <p:nvPr>
            <p:ph type="title"/>
          </p:nvPr>
        </p:nvSpPr>
        <p:spPr/>
        <p:txBody>
          <a:bodyPr>
            <a:normAutofit/>
          </a:bodyPr>
          <a:lstStyle/>
          <a:p>
            <a:r>
              <a:rPr lang="en-US" sz="3200" b="1" u="sng" dirty="0">
                <a:latin typeface="+mn-lt"/>
              </a:rPr>
              <a:t>Phase 2</a:t>
            </a:r>
          </a:p>
        </p:txBody>
      </p:sp>
      <p:sp>
        <p:nvSpPr>
          <p:cNvPr id="3" name="Content Placeholder 2">
            <a:extLst>
              <a:ext uri="{FF2B5EF4-FFF2-40B4-BE49-F238E27FC236}">
                <a16:creationId xmlns:a16="http://schemas.microsoft.com/office/drawing/2014/main" id="{C3101601-9F49-7379-E521-3F721E2291D4}"/>
              </a:ext>
            </a:extLst>
          </p:cNvPr>
          <p:cNvSpPr>
            <a:spLocks noGrp="1"/>
          </p:cNvSpPr>
          <p:nvPr>
            <p:ph idx="1"/>
          </p:nvPr>
        </p:nvSpPr>
        <p:spPr>
          <a:xfrm>
            <a:off x="509508" y="1602227"/>
            <a:ext cx="6759393" cy="5255773"/>
          </a:xfrm>
        </p:spPr>
        <p:txBody>
          <a:bodyPr>
            <a:normAutofit/>
          </a:bodyPr>
          <a:lstStyle/>
          <a:p>
            <a:pPr>
              <a:lnSpc>
                <a:spcPct val="110000"/>
              </a:lnSpc>
            </a:pPr>
            <a:r>
              <a:rPr lang="en-GB" sz="2000" dirty="0"/>
              <a:t>The children focus on recognising each letter by sight and saying its sound as they do the corresponding action. They read flashcards and play games throughout the day.</a:t>
            </a:r>
          </a:p>
          <a:p>
            <a:pPr marL="344170" indent="-344170"/>
            <a:r>
              <a:rPr lang="en-GB" sz="2000" dirty="0"/>
              <a:t>The next step is very important as they</a:t>
            </a:r>
            <a:r>
              <a:rPr lang="en-GB" sz="2000" b="1" dirty="0"/>
              <a:t> </a:t>
            </a:r>
            <a:r>
              <a:rPr lang="en-GB" sz="2000" dirty="0">
                <a:solidFill>
                  <a:srgbClr val="FF0000"/>
                </a:solidFill>
              </a:rPr>
              <a:t>blend letters to read words.</a:t>
            </a:r>
            <a:endParaRPr lang="en-US" sz="2000" dirty="0"/>
          </a:p>
          <a:p>
            <a:pPr marL="344170" indent="-344170"/>
            <a:r>
              <a:rPr lang="en-GB" sz="2000" dirty="0"/>
              <a:t>The children look at words and point to each letter, quickly saying the corresponding sound. e.g. m-a-t.</a:t>
            </a:r>
            <a:endParaRPr lang="en-GB" sz="2000" dirty="0">
              <a:cs typeface="Arial" panose="020B0604020202020204"/>
            </a:endParaRPr>
          </a:p>
          <a:p>
            <a:pPr marL="344170" indent="-344170"/>
            <a:r>
              <a:rPr lang="en-GB" sz="2000" dirty="0"/>
              <a:t>This is difficult for many children and takes a lot of practise!</a:t>
            </a:r>
            <a:endParaRPr lang="en-GB" sz="2000" dirty="0">
              <a:cs typeface="Arial" panose="020B0604020202020204"/>
            </a:endParaRPr>
          </a:p>
          <a:p>
            <a:pPr>
              <a:lnSpc>
                <a:spcPct val="110000"/>
              </a:lnSpc>
            </a:pPr>
            <a:r>
              <a:rPr lang="en-GB" sz="2000" dirty="0"/>
              <a:t>We use pure sounds; ‘</a:t>
            </a:r>
            <a:r>
              <a:rPr lang="en-GB" sz="2000" dirty="0" err="1"/>
              <a:t>mmmm</a:t>
            </a:r>
            <a:r>
              <a:rPr lang="en-GB" sz="2000" dirty="0"/>
              <a:t>’ not’ </a:t>
            </a:r>
            <a:r>
              <a:rPr lang="en-GB" sz="2000" dirty="0" err="1"/>
              <a:t>muh</a:t>
            </a:r>
            <a:r>
              <a:rPr lang="en-GB" sz="2000" dirty="0"/>
              <a:t>’, ’</a:t>
            </a:r>
            <a:r>
              <a:rPr lang="en-GB" sz="2000" dirty="0" err="1"/>
              <a:t>sssss</a:t>
            </a:r>
            <a:r>
              <a:rPr lang="en-GB" sz="2000" dirty="0"/>
              <a:t>’ not ‘</a:t>
            </a:r>
            <a:r>
              <a:rPr lang="en-GB" sz="2000" dirty="0" err="1"/>
              <a:t>suh</a:t>
            </a:r>
            <a:r>
              <a:rPr lang="en-GB" sz="2000" dirty="0"/>
              <a:t>’, etc. This is so that your child will be able to blend the sounds into words more easily. Please see school website for details</a:t>
            </a:r>
          </a:p>
          <a:p>
            <a:pPr>
              <a:lnSpc>
                <a:spcPct val="110000"/>
              </a:lnSpc>
            </a:pPr>
            <a:endParaRPr lang="en-GB" sz="2800" dirty="0"/>
          </a:p>
          <a:p>
            <a:pPr>
              <a:lnSpc>
                <a:spcPct val="110000"/>
              </a:lnSpc>
            </a:pPr>
            <a:endParaRPr lang="en-GB" sz="2800" dirty="0"/>
          </a:p>
          <a:p>
            <a:endParaRPr lang="en-US" dirty="0"/>
          </a:p>
        </p:txBody>
      </p:sp>
      <p:pic>
        <p:nvPicPr>
          <p:cNvPr id="5" name="Picture 4" descr="A picture containing logo&#10;&#10;Description automatically generated">
            <a:extLst>
              <a:ext uri="{FF2B5EF4-FFF2-40B4-BE49-F238E27FC236}">
                <a16:creationId xmlns:a16="http://schemas.microsoft.com/office/drawing/2014/main" id="{E0427BA0-7358-60AE-9D81-BF5D752F2B22}"/>
              </a:ext>
            </a:extLst>
          </p:cNvPr>
          <p:cNvPicPr>
            <a:picLocks noChangeAspect="1"/>
          </p:cNvPicPr>
          <p:nvPr/>
        </p:nvPicPr>
        <p:blipFill>
          <a:blip r:embed="rId2"/>
          <a:stretch>
            <a:fillRect/>
          </a:stretch>
        </p:blipFill>
        <p:spPr>
          <a:xfrm>
            <a:off x="7604567" y="1179807"/>
            <a:ext cx="4271874" cy="2593540"/>
          </a:xfrm>
          <a:prstGeom prst="rect">
            <a:avLst/>
          </a:prstGeom>
        </p:spPr>
      </p:pic>
      <p:pic>
        <p:nvPicPr>
          <p:cNvPr id="9" name="Picture 8">
            <a:extLst>
              <a:ext uri="{FF2B5EF4-FFF2-40B4-BE49-F238E27FC236}">
                <a16:creationId xmlns:a16="http://schemas.microsoft.com/office/drawing/2014/main" id="{E214B471-341C-7AAD-FBAF-E6F6E5B70BC0}"/>
              </a:ext>
            </a:extLst>
          </p:cNvPr>
          <p:cNvPicPr>
            <a:picLocks noChangeAspect="1"/>
          </p:cNvPicPr>
          <p:nvPr/>
        </p:nvPicPr>
        <p:blipFill>
          <a:blip r:embed="rId3"/>
          <a:stretch>
            <a:fillRect/>
          </a:stretch>
        </p:blipFill>
        <p:spPr>
          <a:xfrm>
            <a:off x="7604567" y="4225135"/>
            <a:ext cx="1994378" cy="1312039"/>
          </a:xfrm>
          <a:prstGeom prst="rect">
            <a:avLst/>
          </a:prstGeom>
        </p:spPr>
      </p:pic>
      <p:pic>
        <p:nvPicPr>
          <p:cNvPr id="10" name="Picture 9" descr="Calendar&#10;&#10;Description automatically generated">
            <a:extLst>
              <a:ext uri="{FF2B5EF4-FFF2-40B4-BE49-F238E27FC236}">
                <a16:creationId xmlns:a16="http://schemas.microsoft.com/office/drawing/2014/main" id="{75A8C47B-1623-623A-F29E-D873A68405F6}"/>
              </a:ext>
            </a:extLst>
          </p:cNvPr>
          <p:cNvPicPr/>
          <p:nvPr/>
        </p:nvPicPr>
        <p:blipFill rotWithShape="1">
          <a:blip r:embed="rId4">
            <a:extLst>
              <a:ext uri="{28A0092B-C50C-407E-A947-70E740481C1C}">
                <a14:useLocalDpi xmlns:a14="http://schemas.microsoft.com/office/drawing/2010/main" val="0"/>
              </a:ext>
            </a:extLst>
          </a:blip>
          <a:srcRect t="25776" b="2733"/>
          <a:stretch/>
        </p:blipFill>
        <p:spPr>
          <a:xfrm>
            <a:off x="8209294" y="5528971"/>
            <a:ext cx="1843318" cy="1202020"/>
          </a:xfrm>
          <a:prstGeom prst="rect">
            <a:avLst/>
          </a:prstGeom>
        </p:spPr>
      </p:pic>
      <p:pic>
        <p:nvPicPr>
          <p:cNvPr id="11" name="Picture 10">
            <a:extLst>
              <a:ext uri="{FF2B5EF4-FFF2-40B4-BE49-F238E27FC236}">
                <a16:creationId xmlns:a16="http://schemas.microsoft.com/office/drawing/2014/main" id="{BC5BFD13-7AFC-845C-3D1D-21F3EBF198A2}"/>
              </a:ext>
            </a:extLst>
          </p:cNvPr>
          <p:cNvPicPr>
            <a:picLocks noChangeAspect="1"/>
          </p:cNvPicPr>
          <p:nvPr/>
        </p:nvPicPr>
        <p:blipFill>
          <a:blip r:embed="rId5"/>
          <a:stretch>
            <a:fillRect/>
          </a:stretch>
        </p:blipFill>
        <p:spPr>
          <a:xfrm>
            <a:off x="9840954" y="4090693"/>
            <a:ext cx="1981200" cy="1587500"/>
          </a:xfrm>
          <a:prstGeom prst="rect">
            <a:avLst/>
          </a:prstGeom>
        </p:spPr>
      </p:pic>
    </p:spTree>
    <p:extLst>
      <p:ext uri="{BB962C8B-B14F-4D97-AF65-F5344CB8AC3E}">
        <p14:creationId xmlns:p14="http://schemas.microsoft.com/office/powerpoint/2010/main" val="3295652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478-A00E-EEEA-A7B0-03CF3A63B88A}"/>
              </a:ext>
            </a:extLst>
          </p:cNvPr>
          <p:cNvSpPr>
            <a:spLocks noGrp="1"/>
          </p:cNvSpPr>
          <p:nvPr>
            <p:ph type="title"/>
          </p:nvPr>
        </p:nvSpPr>
        <p:spPr/>
        <p:txBody>
          <a:bodyPr/>
          <a:lstStyle/>
          <a:p>
            <a:r>
              <a:rPr lang="en-US" b="1" u="sng" dirty="0">
                <a:latin typeface="+mn-lt"/>
              </a:rPr>
              <a:t>Reading books</a:t>
            </a:r>
          </a:p>
        </p:txBody>
      </p:sp>
      <p:sp>
        <p:nvSpPr>
          <p:cNvPr id="3" name="Content Placeholder 2">
            <a:extLst>
              <a:ext uri="{FF2B5EF4-FFF2-40B4-BE49-F238E27FC236}">
                <a16:creationId xmlns:a16="http://schemas.microsoft.com/office/drawing/2014/main" id="{9F8E121F-D7BE-AE62-83EE-FF4287541781}"/>
              </a:ext>
            </a:extLst>
          </p:cNvPr>
          <p:cNvSpPr>
            <a:spLocks noGrp="1"/>
          </p:cNvSpPr>
          <p:nvPr>
            <p:ph idx="1"/>
          </p:nvPr>
        </p:nvSpPr>
        <p:spPr>
          <a:xfrm>
            <a:off x="838200" y="1385787"/>
            <a:ext cx="8951976" cy="4351338"/>
          </a:xfrm>
        </p:spPr>
        <p:txBody>
          <a:bodyPr>
            <a:noAutofit/>
          </a:bodyPr>
          <a:lstStyle/>
          <a:p>
            <a:pPr>
              <a:lnSpc>
                <a:spcPct val="110000"/>
              </a:lnSpc>
            </a:pPr>
            <a:r>
              <a:rPr lang="en-GB" dirty="0" smtClean="0"/>
              <a:t>Each </a:t>
            </a:r>
            <a:r>
              <a:rPr lang="en-GB" dirty="0"/>
              <a:t>week the children select a school library book to encourage discussion and encourage their enjoyment of reading.</a:t>
            </a:r>
          </a:p>
          <a:p>
            <a:pPr>
              <a:lnSpc>
                <a:spcPct val="110000"/>
              </a:lnSpc>
            </a:pPr>
            <a:r>
              <a:rPr lang="en-GB" dirty="0" smtClean="0"/>
              <a:t>As </a:t>
            </a:r>
            <a:r>
              <a:rPr lang="en-GB" dirty="0"/>
              <a:t>soon as the children can blend confidently, they are given books with short sentences.</a:t>
            </a:r>
          </a:p>
          <a:p>
            <a:pPr>
              <a:lnSpc>
                <a:spcPct val="110000"/>
              </a:lnSpc>
            </a:pPr>
            <a:endParaRPr lang="en-GB" dirty="0"/>
          </a:p>
          <a:p>
            <a:r>
              <a:rPr lang="en-GB" dirty="0"/>
              <a:t>The children’s phonic knowledge and their ability to blend are matched to our school reading books so the children will be given a book containing only sounds with which they are familiar.</a:t>
            </a:r>
          </a:p>
          <a:p>
            <a:endParaRPr lang="en-GB" dirty="0"/>
          </a:p>
          <a:p>
            <a:r>
              <a:rPr lang="en-GB" b="1" dirty="0"/>
              <a:t> We ask you to support them to </a:t>
            </a:r>
            <a:r>
              <a:rPr lang="en-GB" dirty="0"/>
              <a:t>read each book several times. This usually means that they become more fluent with each reading which gives them confidence.</a:t>
            </a:r>
          </a:p>
          <a:p>
            <a:endParaRPr lang="en-GB" dirty="0"/>
          </a:p>
          <a:p>
            <a:r>
              <a:rPr lang="en-GB" dirty="0"/>
              <a:t>It is important to explore the pictures because this adds to the children’s understanding of the book and the way that stories are organised.</a:t>
            </a:r>
          </a:p>
          <a:p>
            <a:pPr marL="0" indent="0">
              <a:buNone/>
            </a:pPr>
            <a:endParaRPr lang="en-GB" dirty="0"/>
          </a:p>
        </p:txBody>
      </p:sp>
      <p:pic>
        <p:nvPicPr>
          <p:cNvPr id="4" name="Picture 3">
            <a:extLst>
              <a:ext uri="{FF2B5EF4-FFF2-40B4-BE49-F238E27FC236}">
                <a16:creationId xmlns:a16="http://schemas.microsoft.com/office/drawing/2014/main" id="{C656CA20-EA51-141C-DA94-D6090C9FED90}"/>
              </a:ext>
            </a:extLst>
          </p:cNvPr>
          <p:cNvPicPr>
            <a:picLocks noChangeAspect="1"/>
          </p:cNvPicPr>
          <p:nvPr/>
        </p:nvPicPr>
        <p:blipFill>
          <a:blip r:embed="rId2"/>
          <a:stretch>
            <a:fillRect/>
          </a:stretch>
        </p:blipFill>
        <p:spPr>
          <a:xfrm>
            <a:off x="9951042" y="514096"/>
            <a:ext cx="1911774" cy="1911774"/>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pic>
        <p:nvPicPr>
          <p:cNvPr id="5" name="Picture 4">
            <a:extLst>
              <a:ext uri="{FF2B5EF4-FFF2-40B4-BE49-F238E27FC236}">
                <a16:creationId xmlns:a16="http://schemas.microsoft.com/office/drawing/2014/main" id="{C2BE0027-EA16-497A-7ADE-B3BACD8A7990}"/>
              </a:ext>
            </a:extLst>
          </p:cNvPr>
          <p:cNvPicPr>
            <a:picLocks noChangeAspect="1"/>
          </p:cNvPicPr>
          <p:nvPr/>
        </p:nvPicPr>
        <p:blipFill>
          <a:blip r:embed="rId3"/>
          <a:stretch>
            <a:fillRect/>
          </a:stretch>
        </p:blipFill>
        <p:spPr>
          <a:xfrm>
            <a:off x="9951042" y="2768135"/>
            <a:ext cx="2027031" cy="1757881"/>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Tree>
    <p:extLst>
      <p:ext uri="{BB962C8B-B14F-4D97-AF65-F5344CB8AC3E}">
        <p14:creationId xmlns:p14="http://schemas.microsoft.com/office/powerpoint/2010/main" val="1224004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B9936-8AAB-BA88-55FB-397005D1B8D8}"/>
              </a:ext>
            </a:extLst>
          </p:cNvPr>
          <p:cNvSpPr>
            <a:spLocks noGrp="1"/>
          </p:cNvSpPr>
          <p:nvPr>
            <p:ph type="title"/>
          </p:nvPr>
        </p:nvSpPr>
        <p:spPr/>
        <p:txBody>
          <a:bodyPr>
            <a:normAutofit/>
          </a:bodyPr>
          <a:lstStyle/>
          <a:p>
            <a:r>
              <a:rPr lang="en-US" sz="3200" b="1" u="sng" dirty="0">
                <a:latin typeface="+mn-lt"/>
              </a:rPr>
              <a:t>Segmenting to spell and write words</a:t>
            </a:r>
          </a:p>
        </p:txBody>
      </p:sp>
      <p:sp>
        <p:nvSpPr>
          <p:cNvPr id="3" name="Content Placeholder 2">
            <a:extLst>
              <a:ext uri="{FF2B5EF4-FFF2-40B4-BE49-F238E27FC236}">
                <a16:creationId xmlns:a16="http://schemas.microsoft.com/office/drawing/2014/main" id="{C8139BE3-338E-7D49-78FA-0305F5798973}"/>
              </a:ext>
            </a:extLst>
          </p:cNvPr>
          <p:cNvSpPr>
            <a:spLocks noGrp="1"/>
          </p:cNvSpPr>
          <p:nvPr>
            <p:ph idx="1"/>
          </p:nvPr>
        </p:nvSpPr>
        <p:spPr/>
        <p:txBody>
          <a:bodyPr/>
          <a:lstStyle/>
          <a:p>
            <a:pPr marL="344170" indent="-344170"/>
            <a:r>
              <a:rPr lang="en-GB" sz="2000" dirty="0"/>
              <a:t>Then they</a:t>
            </a:r>
            <a:r>
              <a:rPr lang="en-GB" sz="2000" b="1" dirty="0"/>
              <a:t> </a:t>
            </a:r>
            <a:r>
              <a:rPr lang="en-GB" sz="2000" dirty="0"/>
              <a:t>segment to spell and write words.</a:t>
            </a:r>
            <a:endParaRPr lang="en-GB" sz="2000" dirty="0">
              <a:cs typeface="Arial"/>
            </a:endParaRPr>
          </a:p>
          <a:p>
            <a:pPr marL="344170" indent="-344170"/>
            <a:r>
              <a:rPr lang="en-GB" sz="2000" dirty="0"/>
              <a:t>The children use their fingers to help spell a word.</a:t>
            </a:r>
            <a:endParaRPr lang="en-GB" sz="2000" dirty="0">
              <a:cs typeface="Arial"/>
            </a:endParaRPr>
          </a:p>
          <a:p>
            <a:pPr marL="344170" indent="-344170"/>
            <a:r>
              <a:rPr lang="en-GB" sz="2000" dirty="0"/>
              <a:t>e.g. hat – They are told they need 3 fingers. They say each sound ‘pinching’ it on the end of their fingers and then write it .</a:t>
            </a:r>
            <a:endParaRPr lang="en-GB" sz="2000" dirty="0">
              <a:cs typeface="Arial"/>
            </a:endParaRPr>
          </a:p>
          <a:p>
            <a:endParaRPr lang="en-US" dirty="0"/>
          </a:p>
        </p:txBody>
      </p:sp>
      <p:pic>
        <p:nvPicPr>
          <p:cNvPr id="5" name="Picture 4">
            <a:extLst>
              <a:ext uri="{FF2B5EF4-FFF2-40B4-BE49-F238E27FC236}">
                <a16:creationId xmlns:a16="http://schemas.microsoft.com/office/drawing/2014/main" id="{39294972-2AD1-119C-6D6D-22D69217244C}"/>
              </a:ext>
            </a:extLst>
          </p:cNvPr>
          <p:cNvPicPr>
            <a:picLocks noChangeAspect="1"/>
          </p:cNvPicPr>
          <p:nvPr/>
        </p:nvPicPr>
        <p:blipFill>
          <a:blip r:embed="rId2"/>
          <a:stretch>
            <a:fillRect/>
          </a:stretch>
        </p:blipFill>
        <p:spPr>
          <a:xfrm>
            <a:off x="7560785" y="4155960"/>
            <a:ext cx="1850814" cy="2050667"/>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pic>
        <p:nvPicPr>
          <p:cNvPr id="6" name="Picture 5">
            <a:extLst>
              <a:ext uri="{FF2B5EF4-FFF2-40B4-BE49-F238E27FC236}">
                <a16:creationId xmlns:a16="http://schemas.microsoft.com/office/drawing/2014/main" id="{78E66DB7-93E0-5E49-7CC9-F0A128E9C65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794" b="95361" l="9653" r="95367">
                        <a14:foregroundMark x1="85328" y1="90206" x2="68340" y2="87113"/>
                        <a14:foregroundMark x1="68340" y1="87113" x2="83398" y2="95361"/>
                        <a14:foregroundMark x1="83398" y1="95361" x2="78764" y2="92268"/>
                        <a14:foregroundMark x1="90347" y1="40722" x2="88031" y2="52577"/>
                        <a14:foregroundMark x1="19691" y1="86598" x2="19691" y2="36082"/>
                        <a14:foregroundMark x1="19691" y1="36082" x2="24710" y2="15979"/>
                        <a14:foregroundMark x1="24710" y1="15979" x2="42471" y2="10825"/>
                        <a14:foregroundMark x1="42471" y1="10825" x2="59073" y2="12371"/>
                        <a14:foregroundMark x1="59073" y1="12371" x2="70656" y2="27835"/>
                        <a14:foregroundMark x1="70656" y1="27835" x2="70656" y2="34536"/>
                        <a14:foregroundMark x1="71042" y1="34536" x2="66409" y2="52577"/>
                        <a14:foregroundMark x1="65637" y1="23196" x2="81853" y2="24227"/>
                        <a14:foregroundMark x1="81853" y1="24227" x2="95367" y2="37113"/>
                        <a14:foregroundMark x1="95367" y1="37113" x2="93050" y2="91237"/>
                        <a14:foregroundMark x1="91506" y1="90206" x2="35135" y2="90722"/>
                        <a14:foregroundMark x1="35135" y1="90722" x2="23166" y2="79381"/>
                        <a14:foregroundMark x1="94595" y1="38144" x2="90347" y2="18041"/>
                        <a14:foregroundMark x1="90347" y1="18041" x2="91506" y2="31443"/>
                        <a14:backgroundMark x1="52510" y1="35052" x2="33591" y2="37113"/>
                        <a14:backgroundMark x1="54054" y1="38144" x2="36680" y2="31959"/>
                        <a14:backgroundMark x1="36680" y1="31959" x2="52124" y2="28351"/>
                        <a14:backgroundMark x1="52124" y1="28351" x2="35521" y2="31443"/>
                        <a14:backgroundMark x1="35521" y1="31443" x2="52510" y2="27835"/>
                        <a14:backgroundMark x1="52510" y1="27835" x2="53282" y2="30928"/>
                      </a14:backgroundRemoval>
                    </a14:imgEffect>
                  </a14:imgLayer>
                </a14:imgProps>
              </a:ext>
            </a:extLst>
          </a:blip>
          <a:srcRect l="21924" t="33154" r="5803" b="9224"/>
          <a:stretch/>
        </p:blipFill>
        <p:spPr>
          <a:xfrm>
            <a:off x="3669329" y="4525551"/>
            <a:ext cx="2187615" cy="1311486"/>
          </a:xfrm>
          <a:prstGeom prst="rect">
            <a:avLst/>
          </a:prstGeom>
        </p:spPr>
      </p:pic>
    </p:spTree>
    <p:extLst>
      <p:ext uri="{BB962C8B-B14F-4D97-AF65-F5344CB8AC3E}">
        <p14:creationId xmlns:p14="http://schemas.microsoft.com/office/powerpoint/2010/main" val="3815371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717C6-EA91-EA9C-08A3-5069D225D929}"/>
              </a:ext>
            </a:extLst>
          </p:cNvPr>
          <p:cNvSpPr>
            <a:spLocks noGrp="1"/>
          </p:cNvSpPr>
          <p:nvPr>
            <p:ph type="title"/>
          </p:nvPr>
        </p:nvSpPr>
        <p:spPr/>
        <p:txBody>
          <a:bodyPr>
            <a:normAutofit/>
          </a:bodyPr>
          <a:lstStyle/>
          <a:p>
            <a:r>
              <a:rPr lang="en-US" sz="3200" b="1" dirty="0">
                <a:latin typeface="+mn-lt"/>
              </a:rPr>
              <a:t>Writing sentences</a:t>
            </a:r>
          </a:p>
        </p:txBody>
      </p:sp>
      <p:sp>
        <p:nvSpPr>
          <p:cNvPr id="3" name="Content Placeholder 2">
            <a:extLst>
              <a:ext uri="{FF2B5EF4-FFF2-40B4-BE49-F238E27FC236}">
                <a16:creationId xmlns:a16="http://schemas.microsoft.com/office/drawing/2014/main" id="{B892F8E2-5A1A-6017-AF5D-E844905C1491}"/>
              </a:ext>
            </a:extLst>
          </p:cNvPr>
          <p:cNvSpPr>
            <a:spLocks noGrp="1"/>
          </p:cNvSpPr>
          <p:nvPr>
            <p:ph idx="1"/>
          </p:nvPr>
        </p:nvSpPr>
        <p:spPr>
          <a:xfrm>
            <a:off x="838200" y="1939908"/>
            <a:ext cx="10515600" cy="4351338"/>
          </a:xfrm>
        </p:spPr>
        <p:txBody>
          <a:bodyPr>
            <a:normAutofit fontScale="92500" lnSpcReduction="10000"/>
          </a:bodyPr>
          <a:lstStyle/>
          <a:p>
            <a:pPr>
              <a:lnSpc>
                <a:spcPct val="110000"/>
              </a:lnSpc>
            </a:pPr>
            <a:r>
              <a:rPr lang="en-GB" sz="2800" dirty="0"/>
              <a:t>As the children’s knowledge of sounds and their blending and segmenting skills develop and improve, they do ‘Hold a sentence’ activities.</a:t>
            </a:r>
          </a:p>
          <a:p>
            <a:pPr>
              <a:lnSpc>
                <a:spcPct val="110000"/>
              </a:lnSpc>
            </a:pPr>
            <a:r>
              <a:rPr lang="en-GB" sz="2800" dirty="0"/>
              <a:t>They think of the sentence they want to write, say it several times to ‘Hold it’ in their head and then write it down from beginning to end without stopping. </a:t>
            </a:r>
          </a:p>
          <a:p>
            <a:pPr>
              <a:lnSpc>
                <a:spcPct val="110000"/>
              </a:lnSpc>
            </a:pPr>
            <a:r>
              <a:rPr lang="en-GB" sz="2800" dirty="0"/>
              <a:t>This is an important step because it is vital to build up the stamina and concentration to write a whole sentence in one go. If the children break in the middle of a sentence they tend to miss out or repeat words and the sentence does not make sense.</a:t>
            </a:r>
          </a:p>
          <a:p>
            <a:endParaRPr lang="en-US" dirty="0"/>
          </a:p>
        </p:txBody>
      </p:sp>
      <p:pic>
        <p:nvPicPr>
          <p:cNvPr id="4" name="Picture 3">
            <a:extLst>
              <a:ext uri="{FF2B5EF4-FFF2-40B4-BE49-F238E27FC236}">
                <a16:creationId xmlns:a16="http://schemas.microsoft.com/office/drawing/2014/main" id="{D27BD8FA-31E3-61D2-7905-DED8E718A580}"/>
              </a:ext>
            </a:extLst>
          </p:cNvPr>
          <p:cNvPicPr>
            <a:picLocks noChangeAspect="1"/>
          </p:cNvPicPr>
          <p:nvPr/>
        </p:nvPicPr>
        <p:blipFill rotWithShape="1">
          <a:blip r:embed="rId2"/>
          <a:srcRect t="14091" r="-2" b="15994"/>
          <a:stretch/>
        </p:blipFill>
        <p:spPr>
          <a:xfrm>
            <a:off x="8802624" y="229488"/>
            <a:ext cx="2964831" cy="1727349"/>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Tree>
    <p:extLst>
      <p:ext uri="{BB962C8B-B14F-4D97-AF65-F5344CB8AC3E}">
        <p14:creationId xmlns:p14="http://schemas.microsoft.com/office/powerpoint/2010/main" val="1353374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FAD10-68E3-93BD-74AE-0D607183FE93}"/>
              </a:ext>
            </a:extLst>
          </p:cNvPr>
          <p:cNvSpPr>
            <a:spLocks noGrp="1"/>
          </p:cNvSpPr>
          <p:nvPr>
            <p:ph type="title"/>
          </p:nvPr>
        </p:nvSpPr>
        <p:spPr/>
        <p:txBody>
          <a:bodyPr>
            <a:normAutofit/>
          </a:bodyPr>
          <a:lstStyle/>
          <a:p>
            <a:r>
              <a:rPr lang="en-US" sz="3200" b="1" u="sng" dirty="0">
                <a:latin typeface="+mn-lt"/>
              </a:rPr>
              <a:t>Phase 3</a:t>
            </a:r>
          </a:p>
        </p:txBody>
      </p:sp>
      <p:sp>
        <p:nvSpPr>
          <p:cNvPr id="3" name="Content Placeholder 2">
            <a:extLst>
              <a:ext uri="{FF2B5EF4-FFF2-40B4-BE49-F238E27FC236}">
                <a16:creationId xmlns:a16="http://schemas.microsoft.com/office/drawing/2014/main" id="{913FEF51-8B52-98E7-DC1D-0D9F71408E61}"/>
              </a:ext>
            </a:extLst>
          </p:cNvPr>
          <p:cNvSpPr>
            <a:spLocks noGrp="1"/>
          </p:cNvSpPr>
          <p:nvPr>
            <p:ph idx="1"/>
          </p:nvPr>
        </p:nvSpPr>
        <p:spPr>
          <a:xfrm>
            <a:off x="838200" y="1501044"/>
            <a:ext cx="6118185" cy="4610389"/>
          </a:xfrm>
        </p:spPr>
        <p:txBody>
          <a:bodyPr>
            <a:normAutofit/>
          </a:bodyPr>
          <a:lstStyle/>
          <a:p>
            <a:r>
              <a:rPr lang="en-US" sz="2000" dirty="0"/>
              <a:t>The children apply their blending and </a:t>
            </a:r>
          </a:p>
          <a:p>
            <a:pPr marL="0" indent="0">
              <a:buNone/>
            </a:pPr>
            <a:r>
              <a:rPr lang="en-US" sz="2000" dirty="0"/>
              <a:t>segmenting skills using another set of </a:t>
            </a:r>
          </a:p>
          <a:p>
            <a:pPr marL="0" indent="0">
              <a:buNone/>
            </a:pPr>
            <a:r>
              <a:rPr lang="en-US" sz="2000" dirty="0"/>
              <a:t>letters, some sounds are made using 2 or 3 letters  </a:t>
            </a:r>
            <a:r>
              <a:rPr lang="en-US" sz="2000" dirty="0" err="1"/>
              <a:t>Eg.</a:t>
            </a:r>
            <a:r>
              <a:rPr lang="en-US" sz="2000" dirty="0"/>
              <a:t> C-</a:t>
            </a:r>
            <a:r>
              <a:rPr lang="en-US" sz="2000" dirty="0" err="1"/>
              <a:t>ar</a:t>
            </a:r>
            <a:r>
              <a:rPr lang="en-US" sz="2000" dirty="0"/>
              <a:t>-d, g-</a:t>
            </a:r>
            <a:r>
              <a:rPr lang="en-US" sz="2000" dirty="0" err="1"/>
              <a:t>oa</a:t>
            </a:r>
            <a:r>
              <a:rPr lang="en-US" sz="2000" dirty="0"/>
              <a:t>-t</a:t>
            </a:r>
          </a:p>
          <a:p>
            <a:pPr marL="0" indent="0">
              <a:buNone/>
            </a:pPr>
            <a:endParaRPr lang="en-US" sz="2000" dirty="0"/>
          </a:p>
          <a:p>
            <a:pPr marL="0" indent="0">
              <a:buNone/>
            </a:pPr>
            <a:r>
              <a:rPr lang="en-US" sz="2800" b="1" u="sng" dirty="0">
                <a:solidFill>
                  <a:srgbClr val="92D050"/>
                </a:solidFill>
              </a:rPr>
              <a:t>Phase 4</a:t>
            </a:r>
          </a:p>
          <a:p>
            <a:r>
              <a:rPr lang="en-US" sz="2000" dirty="0"/>
              <a:t>All of the sounds learnt so far are used with adjacent consonants e.g. </a:t>
            </a:r>
            <a:r>
              <a:rPr lang="en-US" sz="2000" dirty="0" err="1"/>
              <a:t>br</a:t>
            </a:r>
            <a:r>
              <a:rPr lang="en-US" sz="2000" dirty="0"/>
              <a:t>-</a:t>
            </a:r>
            <a:r>
              <a:rPr lang="en-US" sz="2000" dirty="0" err="1"/>
              <a:t>i</a:t>
            </a:r>
            <a:r>
              <a:rPr lang="en-US" sz="2000" dirty="0"/>
              <a:t>-m, </a:t>
            </a:r>
            <a:r>
              <a:rPr lang="en-US" sz="2000" dirty="0" smtClean="0"/>
              <a:t>m-</a:t>
            </a:r>
            <a:r>
              <a:rPr lang="en-US" sz="2000" dirty="0" err="1" smtClean="0"/>
              <a:t>i</a:t>
            </a:r>
            <a:r>
              <a:rPr lang="en-US" sz="2000" dirty="0" smtClean="0"/>
              <a:t>-</a:t>
            </a:r>
            <a:r>
              <a:rPr lang="en-US" sz="2000" dirty="0" err="1" smtClean="0"/>
              <a:t>lk</a:t>
            </a:r>
            <a:r>
              <a:rPr lang="en-US" sz="2000" dirty="0"/>
              <a:t>, p-ai-nt. The children learn to read and </a:t>
            </a:r>
            <a:r>
              <a:rPr lang="en-US" sz="2000" dirty="0" smtClean="0"/>
              <a:t> write </a:t>
            </a:r>
            <a:r>
              <a:rPr lang="en-US" sz="2000" dirty="0"/>
              <a:t>these longer words,</a:t>
            </a:r>
          </a:p>
          <a:p>
            <a:pPr marL="0" indent="0">
              <a:buNone/>
            </a:pPr>
            <a:endParaRPr lang="en-US" sz="2000" dirty="0"/>
          </a:p>
          <a:p>
            <a:pPr marL="0" indent="0">
              <a:buNone/>
            </a:pPr>
            <a:endParaRPr lang="en-US" dirty="0"/>
          </a:p>
        </p:txBody>
      </p:sp>
      <p:pic>
        <p:nvPicPr>
          <p:cNvPr id="4" name="Picture 3" descr="Logo, company name&#10;&#10;Description automatically generated">
            <a:extLst>
              <a:ext uri="{FF2B5EF4-FFF2-40B4-BE49-F238E27FC236}">
                <a16:creationId xmlns:a16="http://schemas.microsoft.com/office/drawing/2014/main" id="{A304C0DC-6D9E-E4AF-4F2F-20354638FE79}"/>
              </a:ext>
            </a:extLst>
          </p:cNvPr>
          <p:cNvPicPr>
            <a:picLocks noChangeAspect="1"/>
          </p:cNvPicPr>
          <p:nvPr/>
        </p:nvPicPr>
        <p:blipFill>
          <a:blip r:embed="rId2"/>
          <a:stretch>
            <a:fillRect/>
          </a:stretch>
        </p:blipFill>
        <p:spPr>
          <a:xfrm>
            <a:off x="7209793" y="944859"/>
            <a:ext cx="4662106" cy="2744046"/>
          </a:xfrm>
          <a:prstGeom prst="rect">
            <a:avLst/>
          </a:prstGeom>
        </p:spPr>
      </p:pic>
    </p:spTree>
    <p:extLst>
      <p:ext uri="{BB962C8B-B14F-4D97-AF65-F5344CB8AC3E}">
        <p14:creationId xmlns:p14="http://schemas.microsoft.com/office/powerpoint/2010/main" val="3261026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312CE-9DEB-9A46-D179-98DCBDC74EF4}"/>
              </a:ext>
            </a:extLst>
          </p:cNvPr>
          <p:cNvSpPr>
            <a:spLocks noGrp="1"/>
          </p:cNvSpPr>
          <p:nvPr>
            <p:ph type="title"/>
          </p:nvPr>
        </p:nvSpPr>
        <p:spPr>
          <a:xfrm>
            <a:off x="677334" y="609600"/>
            <a:ext cx="8596668" cy="975360"/>
          </a:xfrm>
        </p:spPr>
        <p:txBody>
          <a:bodyPr/>
          <a:lstStyle/>
          <a:p>
            <a:pPr algn="ctr"/>
            <a:r>
              <a:rPr lang="en-US" b="1" u="sng" dirty="0" smtClean="0"/>
              <a:t>Progression</a:t>
            </a:r>
            <a:endParaRPr lang="en-US" b="1" u="sng" dirty="0"/>
          </a:p>
        </p:txBody>
      </p:sp>
      <p:sp>
        <p:nvSpPr>
          <p:cNvPr id="3" name="Content Placeholder 2">
            <a:extLst>
              <a:ext uri="{FF2B5EF4-FFF2-40B4-BE49-F238E27FC236}">
                <a16:creationId xmlns:a16="http://schemas.microsoft.com/office/drawing/2014/main" id="{C40580AA-5B15-ECE2-4E2C-CF6E7CEB11FF}"/>
              </a:ext>
            </a:extLst>
          </p:cNvPr>
          <p:cNvSpPr>
            <a:spLocks noGrp="1"/>
          </p:cNvSpPr>
          <p:nvPr>
            <p:ph idx="1"/>
          </p:nvPr>
        </p:nvSpPr>
        <p:spPr/>
        <p:txBody>
          <a:bodyPr>
            <a:normAutofit lnSpcReduction="10000"/>
          </a:bodyPr>
          <a:lstStyle/>
          <a:p>
            <a:r>
              <a:rPr lang="en-GB" sz="2800" dirty="0"/>
              <a:t>We introduce several sounds each week but there are periods when we concentrate on assessing and reinforcing learning rather than moving on. This thorough and systematic approach ensure that there are no ‘gaps’ in this vital phase in their reading journey</a:t>
            </a:r>
            <a:r>
              <a:rPr lang="en-GB" sz="2800" dirty="0" smtClean="0"/>
              <a:t>.</a:t>
            </a:r>
          </a:p>
          <a:p>
            <a:endParaRPr lang="en-US" sz="2800" dirty="0"/>
          </a:p>
          <a:p>
            <a:r>
              <a:rPr lang="en-US" sz="2800" dirty="0" smtClean="0"/>
              <a:t>If children are struggling to keep up they have 1-1 extra phonics intervention sessions each day.</a:t>
            </a:r>
            <a:endParaRPr lang="en-GB" sz="2800" dirty="0"/>
          </a:p>
          <a:p>
            <a:endParaRPr lang="en-US" dirty="0"/>
          </a:p>
        </p:txBody>
      </p:sp>
    </p:spTree>
    <p:extLst>
      <p:ext uri="{BB962C8B-B14F-4D97-AF65-F5344CB8AC3E}">
        <p14:creationId xmlns:p14="http://schemas.microsoft.com/office/powerpoint/2010/main" val="397666442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325</TotalTime>
  <Words>1031</Words>
  <Application>Microsoft Office PowerPoint</Application>
  <PresentationFormat>Widescreen</PresentationFormat>
  <Paragraphs>78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Tahoma</vt:lpstr>
      <vt:lpstr>Trebuchet MS</vt:lpstr>
      <vt:lpstr>Wingdings 3</vt:lpstr>
      <vt:lpstr>Facet</vt:lpstr>
      <vt:lpstr>Phonics and Reading</vt:lpstr>
      <vt:lpstr>Daily Phonics Session</vt:lpstr>
      <vt:lpstr>Phase 1</vt:lpstr>
      <vt:lpstr>Phase 2</vt:lpstr>
      <vt:lpstr>Reading books</vt:lpstr>
      <vt:lpstr>Segmenting to spell and write words</vt:lpstr>
      <vt:lpstr>Writing sentences</vt:lpstr>
      <vt:lpstr>Phase 3</vt:lpstr>
      <vt:lpstr>Progression</vt:lpstr>
      <vt:lpstr>Handwriting</vt:lpstr>
      <vt:lpstr>Common exception words</vt:lpstr>
      <vt:lpstr>How you can support your child at home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Wendy Duffy</dc:creator>
  <cp:lastModifiedBy>Windows User</cp:lastModifiedBy>
  <cp:revision>9</cp:revision>
  <dcterms:created xsi:type="dcterms:W3CDTF">2022-09-19T19:28:36Z</dcterms:created>
  <dcterms:modified xsi:type="dcterms:W3CDTF">2022-09-20T09:19:05Z</dcterms:modified>
</cp:coreProperties>
</file>