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56" r:id="rId6"/>
    <p:sldId id="266" r:id="rId7"/>
    <p:sldId id="273" r:id="rId8"/>
    <p:sldId id="285" r:id="rId9"/>
    <p:sldId id="262" r:id="rId10"/>
    <p:sldId id="261" r:id="rId11"/>
    <p:sldId id="267" r:id="rId12"/>
    <p:sldId id="282" r:id="rId13"/>
    <p:sldId id="286" r:id="rId14"/>
    <p:sldId id="287" r:id="rId15"/>
    <p:sldId id="288" r:id="rId16"/>
    <p:sldId id="289"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413A5-FACA-AA95-4699-097F764AC594}" v="4" dt="2022-02-08T18:35:36.713"/>
    <p1510:client id="{535AD546-107E-AC9B-D435-8B3647B34E48}" v="256" dt="2022-01-05T14:23:16.324"/>
    <p1510:client id="{020BE02A-374A-A8D4-A9CE-EF9F9A3BA1C3}" v="10" dt="2022-01-11T08:50:47.940"/>
    <p1510:client id="{3E441851-8866-1775-D4BD-85F8DEE4E7E1}" v="1" dt="2022-02-02T22:09:41.735"/>
    <p1510:client id="{58F69E4F-C886-1DC9-D23A-258BA735E97C}" v="330" dt="2022-01-06T13:42:43.854"/>
    <p1510:client id="{5A45B13D-B7F3-8FC7-A046-6C0D24B7F0AB}" v="954" dt="2022-01-16T22:01:51.500"/>
    <p1510:client id="{7E3B23A0-B6D6-A748-B7DF-873E7ED098BF}" v="9" dt="2022-02-15T15:57:52.514"/>
    <p1510:client id="{C54F20A1-6283-0951-175C-1040DC8BE200}" v="2" dt="2022-01-18T15:47:09.267"/>
    <p1510:client id="{7F900B38-40E5-8B06-07EC-D3B3B4AF4981}" v="391" dt="2022-01-02T20:25:17.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334" autoAdjust="0"/>
  </p:normalViewPr>
  <p:slideViewPr>
    <p:cSldViewPr snapToGrid="0">
      <p:cViewPr varScale="1">
        <p:scale>
          <a:sx n="38" d="100"/>
          <a:sy n="38" d="100"/>
        </p:scale>
        <p:origin x="195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22/03/2023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XX number of books each week – we would like each book to be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endParaRPr lang="en-GB" baseline="0" dirty="0"/>
          </a:p>
          <a:p>
            <a:r>
              <a:rPr lang="en-GB" baseline="0" dirty="0"/>
              <a:t>Teachers and TAs will assess your child reguarly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parents to the session. </a:t>
            </a:r>
          </a:p>
          <a:p>
            <a:endParaRPr lang="en-GB" baseline="0" dirty="0"/>
          </a:p>
          <a:p>
            <a:r>
              <a:rPr lang="en-GB" baseline="0" dirty="0"/>
              <a:t>We are very excited they are here to learn about the most amazing journey that their children are starting – learning to read!!! </a:t>
            </a:r>
          </a:p>
          <a:p>
            <a:endParaRPr lang="en-GB" baseline="0" dirty="0"/>
          </a:p>
          <a:p>
            <a:r>
              <a:rPr lang="en-GB" baseline="0" dirty="0"/>
              <a:t>Explain how you are structuring the session/ sessions to give them information about how early reading is taught at your school and how they can play a vital role in supporting their child’s reading journey. </a:t>
            </a:r>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(ask parents to contribute or have a list to share!) </a:t>
            </a:r>
          </a:p>
          <a:p>
            <a:endParaRPr lang="en-GB" baseline="0" dirty="0"/>
          </a:p>
          <a:p>
            <a:r>
              <a:rPr lang="en-GB" baseline="0" dirty="0"/>
              <a:t>As children start their school life they will very much focus on learning to read. As they move higher up the school and intro secondary education and beyond they will be reading to learn. So it is vitally important that we support our youngest pupils to quickly learn to read.  We want every child to love reading and to do this we must make sure that it is a pleasurable experience and that they can read with accuracy and fluency so  they can access as many opportunities as possible.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sessions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have recently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he words we write on the page. It teaches how the letters in written words represent the sounds we say in spoken words – this is called decoding. </a:t>
            </a:r>
          </a:p>
          <a:p>
            <a:endParaRPr lang="en-GB" baseline="0" dirty="0"/>
          </a:p>
          <a:p>
            <a:r>
              <a:rPr lang="en-GB" baseline="0" dirty="0"/>
              <a:t>Sat 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a:p>
            <a:r>
              <a:rPr lang="en-GB" baseline="0" dirty="0"/>
              <a:t>With your new vocabulary can you tell me the phonemes that make this word (map)</a:t>
            </a:r>
          </a:p>
          <a:p>
            <a:endParaRPr lang="en-GB" baseline="0" dirty="0"/>
          </a:p>
          <a:p>
            <a:r>
              <a:rPr lang="en-GB" baseline="0" dirty="0"/>
              <a:t>Can you tell me the graphemes that represent these phonemes? </a:t>
            </a:r>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It will take most children about three years to learn the alphabetic code and to use it to read and it is one of the most important things we teach in Reception and Key Stage 1.  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They will be taught phase 5 in years 1 and 2.</a:t>
            </a:r>
            <a:r>
              <a:rPr lang="en-GB" dirty="0"/>
              <a:t> </a:t>
            </a:r>
            <a:endParaRPr lang="en-GB" baseline="0" dirty="0">
              <a:cs typeface="Calibri"/>
            </a:endParaRPr>
          </a:p>
          <a:p>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Sh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But this really does take a he amount of practise so it is really important that children practise this at home with the books we give them.  </a:t>
            </a:r>
          </a:p>
          <a:p>
            <a:endParaRPr lang="en-GB" baseline="0" dirty="0"/>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r>
              <a:rPr lang="en-GB" baseline="0" dirty="0"/>
              <a:t>This is what we will do as adults  when we come across an unfamiliar word – use the example crepuscular.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tests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91968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They will read everyday in their phonics lessons and also every week/ day/ 3 times a week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We will listen to children read on a 1:1 basis once a fortnight/ term/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a:t>
            </a:r>
            <a:r>
              <a:rPr lang="en-GB" baseline="0" dirty="0" err="1">
                <a:cs typeface="Calibri"/>
              </a:rPr>
              <a:t>wil</a:t>
            </a:r>
            <a:r>
              <a:rPr lang="en-GB" baseline="0" dirty="0">
                <a:cs typeface="Calibri"/>
              </a:rPr>
              <a:t>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222135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22/03/2023</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fontScale="47500" lnSpcReduction="20000"/>
          </a:bodyPr>
          <a:lstStyle/>
          <a:p>
            <a:r>
              <a:rPr lang="en-GB" sz="12800" dirty="0"/>
              <a:t>2022-23</a:t>
            </a:r>
            <a:endParaRPr lang="en-GB" sz="12800" dirty="0">
              <a:cs typeface="Calibri"/>
            </a:endParaRPr>
          </a:p>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lnSpcReduction="10000"/>
          </a:bodyPr>
          <a:lstStyle/>
          <a:p>
            <a:r>
              <a:rPr lang="en-GB" dirty="0"/>
              <a:t>5 – 10 minutes</a:t>
            </a:r>
          </a:p>
          <a:p>
            <a:r>
              <a:rPr lang="en-GB" dirty="0"/>
              <a:t>Choose a time that works for you</a:t>
            </a:r>
          </a:p>
          <a:p>
            <a:r>
              <a:rPr lang="en-GB" dirty="0"/>
              <a:t>Be positive and celebrate successes</a:t>
            </a:r>
          </a:p>
          <a:p>
            <a:r>
              <a:rPr lang="en-GB" dirty="0"/>
              <a:t>Encourage them to point to the graphemes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678204"/>
          </a:xfrm>
          <a:prstGeom prst="rect">
            <a:avLst/>
          </a:prstGeom>
          <a:noFill/>
        </p:spPr>
        <p:txBody>
          <a:bodyPr wrap="square" rtlCol="0">
            <a:spAutoFit/>
          </a:bodyPr>
          <a:lstStyle/>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endParaRPr lang="en-GB" dirty="0"/>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Discuss any concerns with teachers</a:t>
            </a:r>
          </a:p>
          <a:p>
            <a:r>
              <a:rPr lang="en-GB" dirty="0"/>
              <a:t>Teachers will assess your child reguarly</a:t>
            </a:r>
          </a:p>
          <a:p>
            <a:r>
              <a:rPr lang="en-GB" dirty="0"/>
              <a:t>Interventions to support child in the specific skill they are struggling with</a:t>
            </a:r>
          </a:p>
          <a:p>
            <a:r>
              <a:rPr lang="en-GB" dirty="0"/>
              <a:t>Adaptions for children with SEND</a:t>
            </a:r>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39576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spTree>
    <p:extLst>
      <p:ext uri="{BB962C8B-B14F-4D97-AF65-F5344CB8AC3E}">
        <p14:creationId xmlns:p14="http://schemas.microsoft.com/office/powerpoint/2010/main" val="355847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Understanding forms and official documents</a:t>
            </a:r>
          </a:p>
          <a:p>
            <a:r>
              <a:rPr lang="en-GB" dirty="0"/>
              <a:t>Accessing learning </a:t>
            </a:r>
          </a:p>
        </p:txBody>
      </p:sp>
    </p:spTree>
    <p:extLst>
      <p:ext uri="{BB962C8B-B14F-4D97-AF65-F5344CB8AC3E}">
        <p14:creationId xmlns:p14="http://schemas.microsoft.com/office/powerpoint/2010/main" val="372132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dirty="0"/>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800230" y="4904770"/>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50778" y="1589615"/>
            <a:ext cx="6582434" cy="4638685"/>
          </a:xfrm>
          <a:prstGeom prst="rect">
            <a:avLst/>
          </a:prstGeom>
        </p:spPr>
      </p:pic>
    </p:spTree>
    <p:extLst>
      <p:ext uri="{BB962C8B-B14F-4D97-AF65-F5344CB8AC3E}">
        <p14:creationId xmlns:p14="http://schemas.microsoft.com/office/powerpoint/2010/main" val="287118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p:txBody>
          <a:bodyPr/>
          <a:lstStyle/>
          <a:p>
            <a:r>
              <a:rPr lang="en-GB" dirty="0">
                <a:cs typeface="Calibri Light"/>
              </a:rPr>
              <a:t>The Alphabetic Code </a:t>
            </a:r>
            <a:endParaRPr lang="en-GB" dirty="0"/>
          </a:p>
        </p:txBody>
      </p:sp>
      <p:sp>
        <p:nvSpPr>
          <p:cNvPr id="2" name="TextBox 1"/>
          <p:cNvSpPr txBox="1"/>
          <p:nvPr/>
        </p:nvSpPr>
        <p:spPr>
          <a:xfrm>
            <a:off x="1098987" y="2690167"/>
            <a:ext cx="2779329" cy="1446550"/>
          </a:xfrm>
          <a:prstGeom prst="rect">
            <a:avLst/>
          </a:prstGeom>
          <a:noFill/>
        </p:spPr>
        <p:txBody>
          <a:bodyPr wrap="square" rtlCol="0">
            <a:spAutoFit/>
          </a:bodyPr>
          <a:lstStyle/>
          <a:p>
            <a:pPr algn="ctr"/>
            <a:r>
              <a:rPr lang="en-GB" sz="4400" b="1" dirty="0"/>
              <a:t>44 phonemes </a:t>
            </a:r>
          </a:p>
        </p:txBody>
      </p:sp>
      <p:sp>
        <p:nvSpPr>
          <p:cNvPr id="9" name="TextBox 8"/>
          <p:cNvSpPr txBox="1"/>
          <p:nvPr/>
        </p:nvSpPr>
        <p:spPr>
          <a:xfrm>
            <a:off x="4894336" y="2868843"/>
            <a:ext cx="2247609" cy="1446550"/>
          </a:xfrm>
          <a:prstGeom prst="rect">
            <a:avLst/>
          </a:prstGeom>
          <a:noFill/>
        </p:spPr>
        <p:txBody>
          <a:bodyPr wrap="square" rtlCol="0">
            <a:spAutoFit/>
          </a:bodyPr>
          <a:lstStyle/>
          <a:p>
            <a:pPr algn="ctr"/>
            <a:r>
              <a:rPr lang="en-GB" sz="4400" b="1" dirty="0"/>
              <a:t>Simple Code</a:t>
            </a:r>
          </a:p>
        </p:txBody>
      </p:sp>
      <p:sp>
        <p:nvSpPr>
          <p:cNvPr id="10" name="TextBox 9"/>
          <p:cNvSpPr txBox="1"/>
          <p:nvPr/>
        </p:nvSpPr>
        <p:spPr>
          <a:xfrm>
            <a:off x="8385661" y="2868843"/>
            <a:ext cx="2594119" cy="1446550"/>
          </a:xfrm>
          <a:prstGeom prst="rect">
            <a:avLst/>
          </a:prstGeom>
          <a:noFill/>
        </p:spPr>
        <p:txBody>
          <a:bodyPr wrap="square" rtlCol="0">
            <a:spAutoFit/>
          </a:bodyPr>
          <a:lstStyle/>
          <a:p>
            <a:pPr algn="ctr"/>
            <a:r>
              <a:rPr lang="en-GB" sz="4400" b="1" dirty="0"/>
              <a:t>Complex Code</a:t>
            </a:r>
          </a:p>
        </p:txBody>
      </p:sp>
    </p:spTree>
    <p:extLst>
      <p:ext uri="{BB962C8B-B14F-4D97-AF65-F5344CB8AC3E}">
        <p14:creationId xmlns:p14="http://schemas.microsoft.com/office/powerpoint/2010/main" val="15217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dirty="0"/>
              <a:t> </a:t>
            </a:r>
          </a:p>
          <a:p>
            <a:pPr marL="0" indent="0">
              <a:buNone/>
            </a:pPr>
            <a:endParaRPr lang="en-GB" dirty="0"/>
          </a:p>
          <a:p>
            <a:pPr marL="0" indent="0">
              <a:buNone/>
            </a:pPr>
            <a:endParaRPr lang="en-GB" dirty="0"/>
          </a:p>
          <a:p>
            <a:r>
              <a:rPr lang="en-GB" dirty="0"/>
              <a:t>Fun – Funny  - Funniest </a:t>
            </a:r>
          </a:p>
          <a:p>
            <a:r>
              <a:rPr lang="en-GB" dirty="0" err="1"/>
              <a:t>Crepusular</a:t>
            </a:r>
            <a:r>
              <a:rPr lang="en-GB" dirty="0"/>
              <a:t> </a:t>
            </a:r>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2298800" y="2388436"/>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54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spTree>
    <p:extLst>
      <p:ext uri="{BB962C8B-B14F-4D97-AF65-F5344CB8AC3E}">
        <p14:creationId xmlns:p14="http://schemas.microsoft.com/office/powerpoint/2010/main" val="234733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a:t>
            </a:r>
          </a:p>
        </p:txBody>
      </p:sp>
    </p:spTree>
    <p:extLst>
      <p:ext uri="{BB962C8B-B14F-4D97-AF65-F5344CB8AC3E}">
        <p14:creationId xmlns:p14="http://schemas.microsoft.com/office/powerpoint/2010/main" val="1219357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DE157-3BF4-4C78-8FEB-475F9E4779C9}">
  <ds:schemaRefs>
    <ds:schemaRef ds:uri="http://schemas.microsoft.com/office/2006/documentManagement/types"/>
    <ds:schemaRef ds:uri="http://schemas.openxmlformats.org/package/2006/metadata/core-properties"/>
    <ds:schemaRef ds:uri="http://purl.org/dc/elements/1.1/"/>
    <ds:schemaRef ds:uri="a014cecc-c637-46a2-a0b9-3ac524332dd2"/>
    <ds:schemaRef ds:uri="http://schemas.microsoft.com/office/2006/metadata/properties"/>
    <ds:schemaRef ds:uri="http://purl.org/dc/terms/"/>
    <ds:schemaRef ds:uri="http://schemas.microsoft.com/office/infopath/2007/PartnerControls"/>
    <ds:schemaRef ds:uri="041dc435-e86c-4ed9-b6d2-e545f030cf1f"/>
    <ds:schemaRef ds:uri="http://www.w3.org/XML/1998/namespace"/>
    <ds:schemaRef ds:uri="http://purl.org/dc/dcmitype/"/>
  </ds:schemaRefs>
</ds:datastoreItem>
</file>

<file path=customXml/itemProps2.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3.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291</TotalTime>
  <Words>2634</Words>
  <Application>Microsoft Office PowerPoint</Application>
  <PresentationFormat>Widescreen</PresentationFormat>
  <Paragraphs>231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Parent/ Carer Introduction to Phonics and Early Reading</vt:lpstr>
      <vt:lpstr>Welcome!</vt:lpstr>
      <vt:lpstr>We love reading! </vt:lpstr>
      <vt:lpstr>What is Phonics? </vt:lpstr>
      <vt:lpstr>What is Phonics? </vt:lpstr>
      <vt:lpstr>The Alphabetic Code </vt:lpstr>
      <vt:lpstr>Blending</vt:lpstr>
      <vt:lpstr>Common Exception Words</vt:lpstr>
      <vt:lpstr>Reading and Books</vt:lpstr>
      <vt:lpstr>Reading at home </vt:lpstr>
      <vt:lpstr>Reading at home  </vt:lpstr>
      <vt:lpstr>Spelling </vt:lpstr>
      <vt:lpstr>Concerns about progress</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Stephanie Langford</cp:lastModifiedBy>
  <cp:revision>48</cp:revision>
  <cp:lastPrinted>2022-04-26T12:26:16Z</cp:lastPrinted>
  <dcterms:created xsi:type="dcterms:W3CDTF">2021-12-16T19:38:44Z</dcterms:created>
  <dcterms:modified xsi:type="dcterms:W3CDTF">2023-03-22T08:56:18Z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