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9" r:id="rId3"/>
    <p:sldId id="263" r:id="rId4"/>
    <p:sldId id="265" r:id="rId5"/>
    <p:sldId id="264" r:id="rId6"/>
    <p:sldId id="258" r:id="rId7"/>
    <p:sldId id="262"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E2548C-F395-4466-BCBF-4120D22152D0}" type="datetimeFigureOut">
              <a:rPr lang="en-GB" smtClean="0"/>
              <a:t>06/10/2025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D987A7-C95A-4EE8-B110-02A453CBBF0E}" type="slidenum">
              <a:rPr lang="en-GB" smtClean="0"/>
              <a:t>‹#›</a:t>
            </a:fld>
            <a:endParaRPr lang="en-GB"/>
          </a:p>
        </p:txBody>
      </p:sp>
    </p:spTree>
    <p:extLst>
      <p:ext uri="{BB962C8B-B14F-4D97-AF65-F5344CB8AC3E}">
        <p14:creationId xmlns:p14="http://schemas.microsoft.com/office/powerpoint/2010/main" val="4072246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E00E8-BA99-E12D-A706-93802AD28B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F8EC6E-B3AF-27BB-2C57-FCD41701C2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B398AB-EBFB-5680-20C7-9054CD87C5D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BE9ACBB-2997-7760-153C-ACA605464E2C}"/>
              </a:ext>
            </a:extLst>
          </p:cNvPr>
          <p:cNvSpPr>
            <a:spLocks noGrp="1"/>
          </p:cNvSpPr>
          <p:nvPr>
            <p:ph type="sldNum" sz="quarter" idx="5"/>
          </p:nvPr>
        </p:nvSpPr>
        <p:spPr/>
        <p:txBody>
          <a:bodyPr/>
          <a:lstStyle/>
          <a:p>
            <a:fld id="{7FD987A7-C95A-4EE8-B110-02A453CBBF0E}" type="slidenum">
              <a:rPr lang="en-GB" smtClean="0"/>
              <a:t>2</a:t>
            </a:fld>
            <a:endParaRPr lang="en-GB"/>
          </a:p>
        </p:txBody>
      </p:sp>
    </p:spTree>
    <p:extLst>
      <p:ext uri="{BB962C8B-B14F-4D97-AF65-F5344CB8AC3E}">
        <p14:creationId xmlns:p14="http://schemas.microsoft.com/office/powerpoint/2010/main" val="3408576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FC2BA-C6DB-33C0-D768-160790F359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6642DA-998A-6D2C-0715-4673A06A86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472F65-F241-55C9-0FD7-976E6044EFA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A166BA8-18F2-A6D7-62C3-DB1057CB405D}"/>
              </a:ext>
            </a:extLst>
          </p:cNvPr>
          <p:cNvSpPr>
            <a:spLocks noGrp="1"/>
          </p:cNvSpPr>
          <p:nvPr>
            <p:ph type="sldNum" sz="quarter" idx="5"/>
          </p:nvPr>
        </p:nvSpPr>
        <p:spPr/>
        <p:txBody>
          <a:bodyPr/>
          <a:lstStyle/>
          <a:p>
            <a:fld id="{7FD987A7-C95A-4EE8-B110-02A453CBBF0E}" type="slidenum">
              <a:rPr lang="en-GB" smtClean="0"/>
              <a:t>3</a:t>
            </a:fld>
            <a:endParaRPr lang="en-GB"/>
          </a:p>
        </p:txBody>
      </p:sp>
    </p:spTree>
    <p:extLst>
      <p:ext uri="{BB962C8B-B14F-4D97-AF65-F5344CB8AC3E}">
        <p14:creationId xmlns:p14="http://schemas.microsoft.com/office/powerpoint/2010/main" val="1064804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EA4AF-F8E9-F295-1CFD-0599D3A3C5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AE177F-1184-E9C7-79FC-C8E04135D8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5A189D-805B-6B26-9EC6-037673B53B1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63C87EA-BBA8-5086-46C6-596DBFEDBE3F}"/>
              </a:ext>
            </a:extLst>
          </p:cNvPr>
          <p:cNvSpPr>
            <a:spLocks noGrp="1"/>
          </p:cNvSpPr>
          <p:nvPr>
            <p:ph type="sldNum" sz="quarter" idx="5"/>
          </p:nvPr>
        </p:nvSpPr>
        <p:spPr/>
        <p:txBody>
          <a:bodyPr/>
          <a:lstStyle/>
          <a:p>
            <a:fld id="{7FD987A7-C95A-4EE8-B110-02A453CBBF0E}" type="slidenum">
              <a:rPr lang="en-GB" smtClean="0"/>
              <a:t>4</a:t>
            </a:fld>
            <a:endParaRPr lang="en-GB"/>
          </a:p>
        </p:txBody>
      </p:sp>
    </p:spTree>
    <p:extLst>
      <p:ext uri="{BB962C8B-B14F-4D97-AF65-F5344CB8AC3E}">
        <p14:creationId xmlns:p14="http://schemas.microsoft.com/office/powerpoint/2010/main" val="496907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DB200-E257-0C29-EAB0-5820ED2083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AAC2D2-393A-3446-B64C-710B1CB63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A8EB99-62B0-A218-054B-689F202AC0A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AC14A60-0A75-806C-8713-EEABB5148AA2}"/>
              </a:ext>
            </a:extLst>
          </p:cNvPr>
          <p:cNvSpPr>
            <a:spLocks noGrp="1"/>
          </p:cNvSpPr>
          <p:nvPr>
            <p:ph type="sldNum" sz="quarter" idx="5"/>
          </p:nvPr>
        </p:nvSpPr>
        <p:spPr/>
        <p:txBody>
          <a:bodyPr/>
          <a:lstStyle/>
          <a:p>
            <a:fld id="{7FD987A7-C95A-4EE8-B110-02A453CBBF0E}" type="slidenum">
              <a:rPr lang="en-GB" smtClean="0"/>
              <a:t>5</a:t>
            </a:fld>
            <a:endParaRPr lang="en-GB"/>
          </a:p>
        </p:txBody>
      </p:sp>
    </p:spTree>
    <p:extLst>
      <p:ext uri="{BB962C8B-B14F-4D97-AF65-F5344CB8AC3E}">
        <p14:creationId xmlns:p14="http://schemas.microsoft.com/office/powerpoint/2010/main" val="3304539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FD987A7-C95A-4EE8-B110-02A453CBBF0E}" type="slidenum">
              <a:rPr lang="en-GB" smtClean="0"/>
              <a:t>6</a:t>
            </a:fld>
            <a:endParaRPr lang="en-GB"/>
          </a:p>
        </p:txBody>
      </p:sp>
    </p:spTree>
    <p:extLst>
      <p:ext uri="{BB962C8B-B14F-4D97-AF65-F5344CB8AC3E}">
        <p14:creationId xmlns:p14="http://schemas.microsoft.com/office/powerpoint/2010/main" val="1133026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AF623-44AA-1080-0D7F-7E0E46235D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50478A-6097-CC1A-16DC-0B5AA3D9FB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BC78BA-E1E7-92CA-52B1-0683457D0E3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178BDC4-4FE1-0ACD-58A1-45BACD9AD19D}"/>
              </a:ext>
            </a:extLst>
          </p:cNvPr>
          <p:cNvSpPr>
            <a:spLocks noGrp="1"/>
          </p:cNvSpPr>
          <p:nvPr>
            <p:ph type="sldNum" sz="quarter" idx="5"/>
          </p:nvPr>
        </p:nvSpPr>
        <p:spPr/>
        <p:txBody>
          <a:bodyPr/>
          <a:lstStyle/>
          <a:p>
            <a:fld id="{7FD987A7-C95A-4EE8-B110-02A453CBBF0E}" type="slidenum">
              <a:rPr lang="en-GB" smtClean="0"/>
              <a:t>7</a:t>
            </a:fld>
            <a:endParaRPr lang="en-GB"/>
          </a:p>
        </p:txBody>
      </p:sp>
    </p:spTree>
    <p:extLst>
      <p:ext uri="{BB962C8B-B14F-4D97-AF65-F5344CB8AC3E}">
        <p14:creationId xmlns:p14="http://schemas.microsoft.com/office/powerpoint/2010/main" val="324729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AB6F3-6BB1-DF2D-C2C9-DF99E77094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303B58-24E9-7F14-6D35-D507A66C79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D2260-DF82-2522-568E-12084B1A59B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D389AA4-B7D9-DE88-317E-2495BDE0D007}"/>
              </a:ext>
            </a:extLst>
          </p:cNvPr>
          <p:cNvSpPr>
            <a:spLocks noGrp="1"/>
          </p:cNvSpPr>
          <p:nvPr>
            <p:ph type="sldNum" sz="quarter" idx="5"/>
          </p:nvPr>
        </p:nvSpPr>
        <p:spPr/>
        <p:txBody>
          <a:bodyPr/>
          <a:lstStyle/>
          <a:p>
            <a:fld id="{7FD987A7-C95A-4EE8-B110-02A453CBBF0E}" type="slidenum">
              <a:rPr lang="en-GB" smtClean="0"/>
              <a:t>8</a:t>
            </a:fld>
            <a:endParaRPr lang="en-GB"/>
          </a:p>
        </p:txBody>
      </p:sp>
    </p:spTree>
    <p:extLst>
      <p:ext uri="{BB962C8B-B14F-4D97-AF65-F5344CB8AC3E}">
        <p14:creationId xmlns:p14="http://schemas.microsoft.com/office/powerpoint/2010/main" val="4138736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DC569-16B6-AB59-2C52-E1A2F8B8E1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FB17453-D6B1-A551-B8E2-5A1A06AA27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41ED470-2BC5-14AB-D473-AE0895A3F0D3}"/>
              </a:ext>
            </a:extLst>
          </p:cNvPr>
          <p:cNvSpPr>
            <a:spLocks noGrp="1"/>
          </p:cNvSpPr>
          <p:nvPr>
            <p:ph type="dt" sz="half" idx="10"/>
          </p:nvPr>
        </p:nvSpPr>
        <p:spPr/>
        <p:txBody>
          <a:bodyPr/>
          <a:lstStyle/>
          <a:p>
            <a:fld id="{2D93B364-67B3-4EEC-BE90-5E6FEAD34CFD}" type="datetimeFigureOut">
              <a:rPr lang="en-GB" smtClean="0"/>
              <a:t>06/10/2025</a:t>
            </a:fld>
            <a:endParaRPr lang="en-GB"/>
          </a:p>
        </p:txBody>
      </p:sp>
      <p:sp>
        <p:nvSpPr>
          <p:cNvPr id="5" name="Footer Placeholder 4">
            <a:extLst>
              <a:ext uri="{FF2B5EF4-FFF2-40B4-BE49-F238E27FC236}">
                <a16:creationId xmlns:a16="http://schemas.microsoft.com/office/drawing/2014/main" id="{18D0026F-81DC-B39B-DF29-3A9A2E2A7A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CDA747-3D88-D062-2AF9-DCC2ADFA34F1}"/>
              </a:ext>
            </a:extLst>
          </p:cNvPr>
          <p:cNvSpPr>
            <a:spLocks noGrp="1"/>
          </p:cNvSpPr>
          <p:nvPr>
            <p:ph type="sldNum" sz="quarter" idx="12"/>
          </p:nvPr>
        </p:nvSpPr>
        <p:spPr/>
        <p:txBody>
          <a:bodyPr/>
          <a:lstStyle/>
          <a:p>
            <a:fld id="{BEADFC36-9297-446F-86DA-BAF0BA9DD225}" type="slidenum">
              <a:rPr lang="en-GB" smtClean="0"/>
              <a:t>‹#›</a:t>
            </a:fld>
            <a:endParaRPr lang="en-GB"/>
          </a:p>
        </p:txBody>
      </p:sp>
    </p:spTree>
    <p:extLst>
      <p:ext uri="{BB962C8B-B14F-4D97-AF65-F5344CB8AC3E}">
        <p14:creationId xmlns:p14="http://schemas.microsoft.com/office/powerpoint/2010/main" val="4103086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E1440-59FE-D3AE-CBEB-903A2BFF7E4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86D45A-E27B-776B-C921-83F51A9F93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BF3693-F502-9733-3860-007547D5C12D}"/>
              </a:ext>
            </a:extLst>
          </p:cNvPr>
          <p:cNvSpPr>
            <a:spLocks noGrp="1"/>
          </p:cNvSpPr>
          <p:nvPr>
            <p:ph type="dt" sz="half" idx="10"/>
          </p:nvPr>
        </p:nvSpPr>
        <p:spPr/>
        <p:txBody>
          <a:bodyPr/>
          <a:lstStyle/>
          <a:p>
            <a:fld id="{2D93B364-67B3-4EEC-BE90-5E6FEAD34CFD}" type="datetimeFigureOut">
              <a:rPr lang="en-GB" smtClean="0"/>
              <a:t>06/10/2025</a:t>
            </a:fld>
            <a:endParaRPr lang="en-GB"/>
          </a:p>
        </p:txBody>
      </p:sp>
      <p:sp>
        <p:nvSpPr>
          <p:cNvPr id="5" name="Footer Placeholder 4">
            <a:extLst>
              <a:ext uri="{FF2B5EF4-FFF2-40B4-BE49-F238E27FC236}">
                <a16:creationId xmlns:a16="http://schemas.microsoft.com/office/drawing/2014/main" id="{0424FC0A-0010-6CED-C7D2-807F285670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D572B7-05E1-B094-528F-36D3E9A905A5}"/>
              </a:ext>
            </a:extLst>
          </p:cNvPr>
          <p:cNvSpPr>
            <a:spLocks noGrp="1"/>
          </p:cNvSpPr>
          <p:nvPr>
            <p:ph type="sldNum" sz="quarter" idx="12"/>
          </p:nvPr>
        </p:nvSpPr>
        <p:spPr/>
        <p:txBody>
          <a:bodyPr/>
          <a:lstStyle/>
          <a:p>
            <a:fld id="{BEADFC36-9297-446F-86DA-BAF0BA9DD225}" type="slidenum">
              <a:rPr lang="en-GB" smtClean="0"/>
              <a:t>‹#›</a:t>
            </a:fld>
            <a:endParaRPr lang="en-GB"/>
          </a:p>
        </p:txBody>
      </p:sp>
    </p:spTree>
    <p:extLst>
      <p:ext uri="{BB962C8B-B14F-4D97-AF65-F5344CB8AC3E}">
        <p14:creationId xmlns:p14="http://schemas.microsoft.com/office/powerpoint/2010/main" val="92879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57DA0A-187D-37FE-CC92-2B4797C4A9E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55A5FC-CCD1-9D85-0B39-EC710C9C96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323D81-AFB9-2F00-90B7-A6427613D215}"/>
              </a:ext>
            </a:extLst>
          </p:cNvPr>
          <p:cNvSpPr>
            <a:spLocks noGrp="1"/>
          </p:cNvSpPr>
          <p:nvPr>
            <p:ph type="dt" sz="half" idx="10"/>
          </p:nvPr>
        </p:nvSpPr>
        <p:spPr/>
        <p:txBody>
          <a:bodyPr/>
          <a:lstStyle/>
          <a:p>
            <a:fld id="{2D93B364-67B3-4EEC-BE90-5E6FEAD34CFD}" type="datetimeFigureOut">
              <a:rPr lang="en-GB" smtClean="0"/>
              <a:t>06/10/2025</a:t>
            </a:fld>
            <a:endParaRPr lang="en-GB"/>
          </a:p>
        </p:txBody>
      </p:sp>
      <p:sp>
        <p:nvSpPr>
          <p:cNvPr id="5" name="Footer Placeholder 4">
            <a:extLst>
              <a:ext uri="{FF2B5EF4-FFF2-40B4-BE49-F238E27FC236}">
                <a16:creationId xmlns:a16="http://schemas.microsoft.com/office/drawing/2014/main" id="{63C39D34-0DC7-2A13-0B34-F1DEE31919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04BF2F-5CBC-BF3A-B4C9-6508EE7AF247}"/>
              </a:ext>
            </a:extLst>
          </p:cNvPr>
          <p:cNvSpPr>
            <a:spLocks noGrp="1"/>
          </p:cNvSpPr>
          <p:nvPr>
            <p:ph type="sldNum" sz="quarter" idx="12"/>
          </p:nvPr>
        </p:nvSpPr>
        <p:spPr/>
        <p:txBody>
          <a:bodyPr/>
          <a:lstStyle/>
          <a:p>
            <a:fld id="{BEADFC36-9297-446F-86DA-BAF0BA9DD225}" type="slidenum">
              <a:rPr lang="en-GB" smtClean="0"/>
              <a:t>‹#›</a:t>
            </a:fld>
            <a:endParaRPr lang="en-GB"/>
          </a:p>
        </p:txBody>
      </p:sp>
    </p:spTree>
    <p:extLst>
      <p:ext uri="{BB962C8B-B14F-4D97-AF65-F5344CB8AC3E}">
        <p14:creationId xmlns:p14="http://schemas.microsoft.com/office/powerpoint/2010/main" val="20936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C72B4-9F1F-B3E2-0F3F-4727D0F3778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03C138-26B6-1FCA-6200-79E2A9B855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3B41C3-7BA1-2A8E-9DF6-48ED4D024F13}"/>
              </a:ext>
            </a:extLst>
          </p:cNvPr>
          <p:cNvSpPr>
            <a:spLocks noGrp="1"/>
          </p:cNvSpPr>
          <p:nvPr>
            <p:ph type="dt" sz="half" idx="10"/>
          </p:nvPr>
        </p:nvSpPr>
        <p:spPr/>
        <p:txBody>
          <a:bodyPr/>
          <a:lstStyle/>
          <a:p>
            <a:fld id="{2D93B364-67B3-4EEC-BE90-5E6FEAD34CFD}" type="datetimeFigureOut">
              <a:rPr lang="en-GB" smtClean="0"/>
              <a:t>06/10/2025</a:t>
            </a:fld>
            <a:endParaRPr lang="en-GB"/>
          </a:p>
        </p:txBody>
      </p:sp>
      <p:sp>
        <p:nvSpPr>
          <p:cNvPr id="5" name="Footer Placeholder 4">
            <a:extLst>
              <a:ext uri="{FF2B5EF4-FFF2-40B4-BE49-F238E27FC236}">
                <a16:creationId xmlns:a16="http://schemas.microsoft.com/office/drawing/2014/main" id="{EB6F9E45-48B7-AF28-6740-AA8C612D95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862147-AFBF-0FFB-B326-46C3EA709530}"/>
              </a:ext>
            </a:extLst>
          </p:cNvPr>
          <p:cNvSpPr>
            <a:spLocks noGrp="1"/>
          </p:cNvSpPr>
          <p:nvPr>
            <p:ph type="sldNum" sz="quarter" idx="12"/>
          </p:nvPr>
        </p:nvSpPr>
        <p:spPr/>
        <p:txBody>
          <a:bodyPr/>
          <a:lstStyle/>
          <a:p>
            <a:fld id="{BEADFC36-9297-446F-86DA-BAF0BA9DD225}" type="slidenum">
              <a:rPr lang="en-GB" smtClean="0"/>
              <a:t>‹#›</a:t>
            </a:fld>
            <a:endParaRPr lang="en-GB"/>
          </a:p>
        </p:txBody>
      </p:sp>
    </p:spTree>
    <p:extLst>
      <p:ext uri="{BB962C8B-B14F-4D97-AF65-F5344CB8AC3E}">
        <p14:creationId xmlns:p14="http://schemas.microsoft.com/office/powerpoint/2010/main" val="1894658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916C8-4B53-E126-3B75-99D36FD2CE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98D6A8E-34AA-0ADB-BDC1-5B25375C0D1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899CE1-F727-9E19-78B1-C14FD4E768FE}"/>
              </a:ext>
            </a:extLst>
          </p:cNvPr>
          <p:cNvSpPr>
            <a:spLocks noGrp="1"/>
          </p:cNvSpPr>
          <p:nvPr>
            <p:ph type="dt" sz="half" idx="10"/>
          </p:nvPr>
        </p:nvSpPr>
        <p:spPr/>
        <p:txBody>
          <a:bodyPr/>
          <a:lstStyle/>
          <a:p>
            <a:fld id="{2D93B364-67B3-4EEC-BE90-5E6FEAD34CFD}" type="datetimeFigureOut">
              <a:rPr lang="en-GB" smtClean="0"/>
              <a:t>06/10/2025</a:t>
            </a:fld>
            <a:endParaRPr lang="en-GB"/>
          </a:p>
        </p:txBody>
      </p:sp>
      <p:sp>
        <p:nvSpPr>
          <p:cNvPr id="5" name="Footer Placeholder 4">
            <a:extLst>
              <a:ext uri="{FF2B5EF4-FFF2-40B4-BE49-F238E27FC236}">
                <a16:creationId xmlns:a16="http://schemas.microsoft.com/office/drawing/2014/main" id="{980AD135-CA02-1C44-870D-5245FE9351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22B070-75AF-3C41-535D-CE7EA10D8B1D}"/>
              </a:ext>
            </a:extLst>
          </p:cNvPr>
          <p:cNvSpPr>
            <a:spLocks noGrp="1"/>
          </p:cNvSpPr>
          <p:nvPr>
            <p:ph type="sldNum" sz="quarter" idx="12"/>
          </p:nvPr>
        </p:nvSpPr>
        <p:spPr/>
        <p:txBody>
          <a:bodyPr/>
          <a:lstStyle/>
          <a:p>
            <a:fld id="{BEADFC36-9297-446F-86DA-BAF0BA9DD225}" type="slidenum">
              <a:rPr lang="en-GB" smtClean="0"/>
              <a:t>‹#›</a:t>
            </a:fld>
            <a:endParaRPr lang="en-GB"/>
          </a:p>
        </p:txBody>
      </p:sp>
    </p:spTree>
    <p:extLst>
      <p:ext uri="{BB962C8B-B14F-4D97-AF65-F5344CB8AC3E}">
        <p14:creationId xmlns:p14="http://schemas.microsoft.com/office/powerpoint/2010/main" val="2268853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A8237-91AA-8576-C147-9DFFA625379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BED191D-03B8-0B30-9A77-095BD8B508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F89575F-F1E4-63D8-C27D-9FAAF9BFC67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07231D-77AA-6C37-B131-D8C8C941742C}"/>
              </a:ext>
            </a:extLst>
          </p:cNvPr>
          <p:cNvSpPr>
            <a:spLocks noGrp="1"/>
          </p:cNvSpPr>
          <p:nvPr>
            <p:ph type="dt" sz="half" idx="10"/>
          </p:nvPr>
        </p:nvSpPr>
        <p:spPr/>
        <p:txBody>
          <a:bodyPr/>
          <a:lstStyle/>
          <a:p>
            <a:fld id="{2D93B364-67B3-4EEC-BE90-5E6FEAD34CFD}" type="datetimeFigureOut">
              <a:rPr lang="en-GB" smtClean="0"/>
              <a:t>06/10/2025</a:t>
            </a:fld>
            <a:endParaRPr lang="en-GB"/>
          </a:p>
        </p:txBody>
      </p:sp>
      <p:sp>
        <p:nvSpPr>
          <p:cNvPr id="6" name="Footer Placeholder 5">
            <a:extLst>
              <a:ext uri="{FF2B5EF4-FFF2-40B4-BE49-F238E27FC236}">
                <a16:creationId xmlns:a16="http://schemas.microsoft.com/office/drawing/2014/main" id="{14D5AF8D-F657-4342-E375-07B9F5585B8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FA6118-5EA9-5C5A-E277-C67BC71A2F6E}"/>
              </a:ext>
            </a:extLst>
          </p:cNvPr>
          <p:cNvSpPr>
            <a:spLocks noGrp="1"/>
          </p:cNvSpPr>
          <p:nvPr>
            <p:ph type="sldNum" sz="quarter" idx="12"/>
          </p:nvPr>
        </p:nvSpPr>
        <p:spPr/>
        <p:txBody>
          <a:bodyPr/>
          <a:lstStyle/>
          <a:p>
            <a:fld id="{BEADFC36-9297-446F-86DA-BAF0BA9DD225}" type="slidenum">
              <a:rPr lang="en-GB" smtClean="0"/>
              <a:t>‹#›</a:t>
            </a:fld>
            <a:endParaRPr lang="en-GB"/>
          </a:p>
        </p:txBody>
      </p:sp>
    </p:spTree>
    <p:extLst>
      <p:ext uri="{BB962C8B-B14F-4D97-AF65-F5344CB8AC3E}">
        <p14:creationId xmlns:p14="http://schemas.microsoft.com/office/powerpoint/2010/main" val="2410747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513C1-910E-3FD9-E45F-58CDB62EA4E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66F52DB-81A2-ABA4-05C1-04DA7EF48C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45E656-2E19-77EE-56B9-AE9E633737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D8FF4A7-ACB8-C9E0-6F38-A5354AE5F8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D8DFE1-DEEF-DDAC-9648-3812784D72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9E03BFB-F828-2C2F-9645-C1FB1ECBF3EF}"/>
              </a:ext>
            </a:extLst>
          </p:cNvPr>
          <p:cNvSpPr>
            <a:spLocks noGrp="1"/>
          </p:cNvSpPr>
          <p:nvPr>
            <p:ph type="dt" sz="half" idx="10"/>
          </p:nvPr>
        </p:nvSpPr>
        <p:spPr/>
        <p:txBody>
          <a:bodyPr/>
          <a:lstStyle/>
          <a:p>
            <a:fld id="{2D93B364-67B3-4EEC-BE90-5E6FEAD34CFD}" type="datetimeFigureOut">
              <a:rPr lang="en-GB" smtClean="0"/>
              <a:t>06/10/2025</a:t>
            </a:fld>
            <a:endParaRPr lang="en-GB"/>
          </a:p>
        </p:txBody>
      </p:sp>
      <p:sp>
        <p:nvSpPr>
          <p:cNvPr id="8" name="Footer Placeholder 7">
            <a:extLst>
              <a:ext uri="{FF2B5EF4-FFF2-40B4-BE49-F238E27FC236}">
                <a16:creationId xmlns:a16="http://schemas.microsoft.com/office/drawing/2014/main" id="{C3A350DA-26B6-FBA6-D03F-B2D0B501824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27DCC1E-3C9C-ADD9-1033-62478BAE5324}"/>
              </a:ext>
            </a:extLst>
          </p:cNvPr>
          <p:cNvSpPr>
            <a:spLocks noGrp="1"/>
          </p:cNvSpPr>
          <p:nvPr>
            <p:ph type="sldNum" sz="quarter" idx="12"/>
          </p:nvPr>
        </p:nvSpPr>
        <p:spPr/>
        <p:txBody>
          <a:bodyPr/>
          <a:lstStyle/>
          <a:p>
            <a:fld id="{BEADFC36-9297-446F-86DA-BAF0BA9DD225}" type="slidenum">
              <a:rPr lang="en-GB" smtClean="0"/>
              <a:t>‹#›</a:t>
            </a:fld>
            <a:endParaRPr lang="en-GB"/>
          </a:p>
        </p:txBody>
      </p:sp>
    </p:spTree>
    <p:extLst>
      <p:ext uri="{BB962C8B-B14F-4D97-AF65-F5344CB8AC3E}">
        <p14:creationId xmlns:p14="http://schemas.microsoft.com/office/powerpoint/2010/main" val="3740254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BA377-3D2E-6D6A-D9B7-6A398CC4713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99F86BE-F1C5-93D0-44AF-C862F4FA2BB5}"/>
              </a:ext>
            </a:extLst>
          </p:cNvPr>
          <p:cNvSpPr>
            <a:spLocks noGrp="1"/>
          </p:cNvSpPr>
          <p:nvPr>
            <p:ph type="dt" sz="half" idx="10"/>
          </p:nvPr>
        </p:nvSpPr>
        <p:spPr/>
        <p:txBody>
          <a:bodyPr/>
          <a:lstStyle/>
          <a:p>
            <a:fld id="{2D93B364-67B3-4EEC-BE90-5E6FEAD34CFD}" type="datetimeFigureOut">
              <a:rPr lang="en-GB" smtClean="0"/>
              <a:t>06/10/2025</a:t>
            </a:fld>
            <a:endParaRPr lang="en-GB"/>
          </a:p>
        </p:txBody>
      </p:sp>
      <p:sp>
        <p:nvSpPr>
          <p:cNvPr id="4" name="Footer Placeholder 3">
            <a:extLst>
              <a:ext uri="{FF2B5EF4-FFF2-40B4-BE49-F238E27FC236}">
                <a16:creationId xmlns:a16="http://schemas.microsoft.com/office/drawing/2014/main" id="{0286EA9D-090E-7BEB-A4BF-F60C68924E3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2829272-4771-479C-B588-878318E7A8F1}"/>
              </a:ext>
            </a:extLst>
          </p:cNvPr>
          <p:cNvSpPr>
            <a:spLocks noGrp="1"/>
          </p:cNvSpPr>
          <p:nvPr>
            <p:ph type="sldNum" sz="quarter" idx="12"/>
          </p:nvPr>
        </p:nvSpPr>
        <p:spPr/>
        <p:txBody>
          <a:bodyPr/>
          <a:lstStyle/>
          <a:p>
            <a:fld id="{BEADFC36-9297-446F-86DA-BAF0BA9DD225}" type="slidenum">
              <a:rPr lang="en-GB" smtClean="0"/>
              <a:t>‹#›</a:t>
            </a:fld>
            <a:endParaRPr lang="en-GB"/>
          </a:p>
        </p:txBody>
      </p:sp>
    </p:spTree>
    <p:extLst>
      <p:ext uri="{BB962C8B-B14F-4D97-AF65-F5344CB8AC3E}">
        <p14:creationId xmlns:p14="http://schemas.microsoft.com/office/powerpoint/2010/main" val="3326212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177884-8CA6-36ED-3EC9-1A490E683418}"/>
              </a:ext>
            </a:extLst>
          </p:cNvPr>
          <p:cNvSpPr>
            <a:spLocks noGrp="1"/>
          </p:cNvSpPr>
          <p:nvPr>
            <p:ph type="dt" sz="half" idx="10"/>
          </p:nvPr>
        </p:nvSpPr>
        <p:spPr/>
        <p:txBody>
          <a:bodyPr/>
          <a:lstStyle/>
          <a:p>
            <a:fld id="{2D93B364-67B3-4EEC-BE90-5E6FEAD34CFD}" type="datetimeFigureOut">
              <a:rPr lang="en-GB" smtClean="0"/>
              <a:t>06/10/2025</a:t>
            </a:fld>
            <a:endParaRPr lang="en-GB"/>
          </a:p>
        </p:txBody>
      </p:sp>
      <p:sp>
        <p:nvSpPr>
          <p:cNvPr id="3" name="Footer Placeholder 2">
            <a:extLst>
              <a:ext uri="{FF2B5EF4-FFF2-40B4-BE49-F238E27FC236}">
                <a16:creationId xmlns:a16="http://schemas.microsoft.com/office/drawing/2014/main" id="{5B60A7F6-E617-9BAD-8546-5EF1D5DA466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F1DD2B0-4DE7-C1F4-99EE-ECBEA824AEC2}"/>
              </a:ext>
            </a:extLst>
          </p:cNvPr>
          <p:cNvSpPr>
            <a:spLocks noGrp="1"/>
          </p:cNvSpPr>
          <p:nvPr>
            <p:ph type="sldNum" sz="quarter" idx="12"/>
          </p:nvPr>
        </p:nvSpPr>
        <p:spPr/>
        <p:txBody>
          <a:bodyPr/>
          <a:lstStyle/>
          <a:p>
            <a:fld id="{BEADFC36-9297-446F-86DA-BAF0BA9DD225}" type="slidenum">
              <a:rPr lang="en-GB" smtClean="0"/>
              <a:t>‹#›</a:t>
            </a:fld>
            <a:endParaRPr lang="en-GB"/>
          </a:p>
        </p:txBody>
      </p:sp>
    </p:spTree>
    <p:extLst>
      <p:ext uri="{BB962C8B-B14F-4D97-AF65-F5344CB8AC3E}">
        <p14:creationId xmlns:p14="http://schemas.microsoft.com/office/powerpoint/2010/main" val="3174952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EB129-4760-BB03-03AB-D754B1A6E8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0F96323-FF72-53F9-5F42-BD1DEC08F4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ACEB876-4512-6A00-98CB-87BA5AABC7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93D6FA-10AA-ECFC-5492-E3D8A6B5FA90}"/>
              </a:ext>
            </a:extLst>
          </p:cNvPr>
          <p:cNvSpPr>
            <a:spLocks noGrp="1"/>
          </p:cNvSpPr>
          <p:nvPr>
            <p:ph type="dt" sz="half" idx="10"/>
          </p:nvPr>
        </p:nvSpPr>
        <p:spPr/>
        <p:txBody>
          <a:bodyPr/>
          <a:lstStyle/>
          <a:p>
            <a:fld id="{2D93B364-67B3-4EEC-BE90-5E6FEAD34CFD}" type="datetimeFigureOut">
              <a:rPr lang="en-GB" smtClean="0"/>
              <a:t>06/10/2025</a:t>
            </a:fld>
            <a:endParaRPr lang="en-GB"/>
          </a:p>
        </p:txBody>
      </p:sp>
      <p:sp>
        <p:nvSpPr>
          <p:cNvPr id="6" name="Footer Placeholder 5">
            <a:extLst>
              <a:ext uri="{FF2B5EF4-FFF2-40B4-BE49-F238E27FC236}">
                <a16:creationId xmlns:a16="http://schemas.microsoft.com/office/drawing/2014/main" id="{E84DB9F7-1F41-282D-F076-C8D7EE0A82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8BD0BA-5E0C-2950-94F3-675A0901D46C}"/>
              </a:ext>
            </a:extLst>
          </p:cNvPr>
          <p:cNvSpPr>
            <a:spLocks noGrp="1"/>
          </p:cNvSpPr>
          <p:nvPr>
            <p:ph type="sldNum" sz="quarter" idx="12"/>
          </p:nvPr>
        </p:nvSpPr>
        <p:spPr/>
        <p:txBody>
          <a:bodyPr/>
          <a:lstStyle/>
          <a:p>
            <a:fld id="{BEADFC36-9297-446F-86DA-BAF0BA9DD225}" type="slidenum">
              <a:rPr lang="en-GB" smtClean="0"/>
              <a:t>‹#›</a:t>
            </a:fld>
            <a:endParaRPr lang="en-GB"/>
          </a:p>
        </p:txBody>
      </p:sp>
    </p:spTree>
    <p:extLst>
      <p:ext uri="{BB962C8B-B14F-4D97-AF65-F5344CB8AC3E}">
        <p14:creationId xmlns:p14="http://schemas.microsoft.com/office/powerpoint/2010/main" val="2065978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E6493-FE40-1823-AD8C-C8A07FB393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86E838C-471F-6128-FE9D-0BC98B7439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D20AAF7-22AF-C660-7303-4F50AB7B2C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C1474C-C45A-CAF1-58AF-F1C6858A9E6D}"/>
              </a:ext>
            </a:extLst>
          </p:cNvPr>
          <p:cNvSpPr>
            <a:spLocks noGrp="1"/>
          </p:cNvSpPr>
          <p:nvPr>
            <p:ph type="dt" sz="half" idx="10"/>
          </p:nvPr>
        </p:nvSpPr>
        <p:spPr/>
        <p:txBody>
          <a:bodyPr/>
          <a:lstStyle/>
          <a:p>
            <a:fld id="{2D93B364-67B3-4EEC-BE90-5E6FEAD34CFD}" type="datetimeFigureOut">
              <a:rPr lang="en-GB" smtClean="0"/>
              <a:t>06/10/2025</a:t>
            </a:fld>
            <a:endParaRPr lang="en-GB"/>
          </a:p>
        </p:txBody>
      </p:sp>
      <p:sp>
        <p:nvSpPr>
          <p:cNvPr id="6" name="Footer Placeholder 5">
            <a:extLst>
              <a:ext uri="{FF2B5EF4-FFF2-40B4-BE49-F238E27FC236}">
                <a16:creationId xmlns:a16="http://schemas.microsoft.com/office/drawing/2014/main" id="{9E0341B2-73A9-A8B5-F86F-5D150DDAD37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29CEC32-07DD-4249-2C0D-76B0AC3220B5}"/>
              </a:ext>
            </a:extLst>
          </p:cNvPr>
          <p:cNvSpPr>
            <a:spLocks noGrp="1"/>
          </p:cNvSpPr>
          <p:nvPr>
            <p:ph type="sldNum" sz="quarter" idx="12"/>
          </p:nvPr>
        </p:nvSpPr>
        <p:spPr/>
        <p:txBody>
          <a:bodyPr/>
          <a:lstStyle/>
          <a:p>
            <a:fld id="{BEADFC36-9297-446F-86DA-BAF0BA9DD225}" type="slidenum">
              <a:rPr lang="en-GB" smtClean="0"/>
              <a:t>‹#›</a:t>
            </a:fld>
            <a:endParaRPr lang="en-GB"/>
          </a:p>
        </p:txBody>
      </p:sp>
    </p:spTree>
    <p:extLst>
      <p:ext uri="{BB962C8B-B14F-4D97-AF65-F5344CB8AC3E}">
        <p14:creationId xmlns:p14="http://schemas.microsoft.com/office/powerpoint/2010/main" val="206220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A2B4DC-14BF-B45D-CA3D-23933F6FDB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18A7E41-71BE-1614-A4AA-5F037E73AE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97DA75-A275-C9D5-100E-DB2291570C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93B364-67B3-4EEC-BE90-5E6FEAD34CFD}" type="datetimeFigureOut">
              <a:rPr lang="en-GB" smtClean="0"/>
              <a:t>06/10/2025</a:t>
            </a:fld>
            <a:endParaRPr lang="en-GB"/>
          </a:p>
        </p:txBody>
      </p:sp>
      <p:sp>
        <p:nvSpPr>
          <p:cNvPr id="5" name="Footer Placeholder 4">
            <a:extLst>
              <a:ext uri="{FF2B5EF4-FFF2-40B4-BE49-F238E27FC236}">
                <a16:creationId xmlns:a16="http://schemas.microsoft.com/office/drawing/2014/main" id="{39AB8AE4-7854-2CCE-4180-BC5181E93A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6EB719A-3422-4722-017C-3B3AF96AB7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EADFC36-9297-446F-86DA-BAF0BA9DD225}" type="slidenum">
              <a:rPr lang="en-GB" smtClean="0"/>
              <a:t>‹#›</a:t>
            </a:fld>
            <a:endParaRPr lang="en-GB"/>
          </a:p>
        </p:txBody>
      </p:sp>
    </p:spTree>
    <p:extLst>
      <p:ext uri="{BB962C8B-B14F-4D97-AF65-F5344CB8AC3E}">
        <p14:creationId xmlns:p14="http://schemas.microsoft.com/office/powerpoint/2010/main" val="2359570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CAF04-D0C3-EFBB-2AE5-D5AD9053A62B}"/>
              </a:ext>
            </a:extLst>
          </p:cNvPr>
          <p:cNvSpPr>
            <a:spLocks noGrp="1"/>
          </p:cNvSpPr>
          <p:nvPr>
            <p:ph type="ctrTitle"/>
          </p:nvPr>
        </p:nvSpPr>
        <p:spPr>
          <a:xfrm>
            <a:off x="1524000" y="542260"/>
            <a:ext cx="9144000" cy="1655762"/>
          </a:xfrm>
        </p:spPr>
        <p:txBody>
          <a:bodyPr>
            <a:normAutofit fontScale="90000"/>
          </a:bodyPr>
          <a:lstStyle/>
          <a:p>
            <a:r>
              <a:rPr lang="en-GB" dirty="0">
                <a:latin typeface="Sassoon Infant Std" panose="020B0503020103030203" pitchFamily="34" charset="0"/>
              </a:rPr>
              <a:t>Nursery</a:t>
            </a:r>
            <a:br>
              <a:rPr lang="en-GB" dirty="0">
                <a:latin typeface="Sassoon Infant Std" panose="020B0503020103030203" pitchFamily="34" charset="0"/>
              </a:rPr>
            </a:br>
            <a:r>
              <a:rPr lang="en-GB" dirty="0">
                <a:latin typeface="Sassoon Infant Std" panose="020B0503020103030203" pitchFamily="34" charset="0"/>
              </a:rPr>
              <a:t>Literacy &amp; Mathematics</a:t>
            </a:r>
          </a:p>
        </p:txBody>
      </p:sp>
      <p:sp>
        <p:nvSpPr>
          <p:cNvPr id="3" name="Subtitle 2">
            <a:extLst>
              <a:ext uri="{FF2B5EF4-FFF2-40B4-BE49-F238E27FC236}">
                <a16:creationId xmlns:a16="http://schemas.microsoft.com/office/drawing/2014/main" id="{B9D26C81-4A93-FB3A-A5F0-93EC99697717}"/>
              </a:ext>
            </a:extLst>
          </p:cNvPr>
          <p:cNvSpPr>
            <a:spLocks noGrp="1"/>
          </p:cNvSpPr>
          <p:nvPr>
            <p:ph type="subTitle" idx="1"/>
          </p:nvPr>
        </p:nvSpPr>
        <p:spPr>
          <a:xfrm>
            <a:off x="1524000" y="2198022"/>
            <a:ext cx="9144000" cy="1655762"/>
          </a:xfrm>
        </p:spPr>
        <p:txBody>
          <a:bodyPr/>
          <a:lstStyle/>
          <a:p>
            <a:r>
              <a:rPr lang="en-GB" dirty="0">
                <a:latin typeface="Sassoon Infant Std" panose="020B0503020103030203" pitchFamily="34" charset="0"/>
              </a:rPr>
              <a:t>at St. John Vianney Catholic Primary</a:t>
            </a:r>
          </a:p>
        </p:txBody>
      </p:sp>
    </p:spTree>
    <p:extLst>
      <p:ext uri="{BB962C8B-B14F-4D97-AF65-F5344CB8AC3E}">
        <p14:creationId xmlns:p14="http://schemas.microsoft.com/office/powerpoint/2010/main" val="700392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4AC48-EE79-8616-A5BF-AB96490860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7501B5-E2A7-700F-5303-C35398F7CC4B}"/>
              </a:ext>
            </a:extLst>
          </p:cNvPr>
          <p:cNvSpPr>
            <a:spLocks noGrp="1"/>
          </p:cNvSpPr>
          <p:nvPr>
            <p:ph type="title"/>
          </p:nvPr>
        </p:nvSpPr>
        <p:spPr/>
        <p:txBody>
          <a:bodyPr/>
          <a:lstStyle/>
          <a:p>
            <a:pPr algn="ctr"/>
            <a:r>
              <a:rPr lang="en-GB" dirty="0">
                <a:latin typeface="Sassoon Infant Std" panose="020B0503020103030203" pitchFamily="34" charset="0"/>
              </a:rPr>
              <a:t>Our daily routines</a:t>
            </a:r>
          </a:p>
        </p:txBody>
      </p:sp>
      <p:sp>
        <p:nvSpPr>
          <p:cNvPr id="3" name="Content Placeholder 2">
            <a:extLst>
              <a:ext uri="{FF2B5EF4-FFF2-40B4-BE49-F238E27FC236}">
                <a16:creationId xmlns:a16="http://schemas.microsoft.com/office/drawing/2014/main" id="{9C782471-BA93-73C4-962B-8AFAED244684}"/>
              </a:ext>
            </a:extLst>
          </p:cNvPr>
          <p:cNvSpPr>
            <a:spLocks noGrp="1"/>
          </p:cNvSpPr>
          <p:nvPr>
            <p:ph idx="1"/>
          </p:nvPr>
        </p:nvSpPr>
        <p:spPr>
          <a:xfrm>
            <a:off x="838200" y="1825625"/>
            <a:ext cx="10515600" cy="2343252"/>
          </a:xfrm>
        </p:spPr>
        <p:txBody>
          <a:bodyPr>
            <a:noAutofit/>
          </a:bodyPr>
          <a:lstStyle/>
          <a:p>
            <a:pPr marL="0" indent="0">
              <a:lnSpc>
                <a:spcPct val="100000"/>
              </a:lnSpc>
              <a:buNone/>
            </a:pPr>
            <a:r>
              <a:rPr lang="en-US" sz="2200" dirty="0">
                <a:latin typeface="Sassoon Infant Std" panose="020B0503020103030203" pitchFamily="34" charset="0"/>
              </a:rPr>
              <a:t>Our daily routine helps to support children with Literacy &amp; Mathematics.</a:t>
            </a:r>
          </a:p>
          <a:p>
            <a:pPr marL="0" indent="0">
              <a:lnSpc>
                <a:spcPct val="100000"/>
              </a:lnSpc>
              <a:buNone/>
            </a:pPr>
            <a:r>
              <a:rPr lang="en-US" sz="2200" dirty="0">
                <a:latin typeface="Sassoon Infant Std" panose="020B0503020103030203" pitchFamily="34" charset="0"/>
              </a:rPr>
              <a:t>Children count how many of their class are having school lunch, practicing 1:1 correspondence and the cardinal principle. Through transition and small-group children are encouraged to practice listening skills and to make links between letters and meaning. </a:t>
            </a:r>
          </a:p>
          <a:p>
            <a:pPr marL="0" indent="0">
              <a:lnSpc>
                <a:spcPct val="100000"/>
              </a:lnSpc>
              <a:buNone/>
            </a:pPr>
            <a:r>
              <a:rPr lang="en-US" sz="2200" dirty="0">
                <a:latin typeface="Sassoon Infant Std" panose="020B0503020103030203" pitchFamily="34" charset="0"/>
              </a:rPr>
              <a:t>Throughout the day, there is opportunity in the provision for all children to access learning which will support their Literacy &amp; Mathematics skills. </a:t>
            </a:r>
            <a:endParaRPr lang="en-GB" sz="2200" dirty="0">
              <a:latin typeface="Sassoon Infant Std" panose="020B0503020103030203" pitchFamily="34" charset="0"/>
            </a:endParaRPr>
          </a:p>
        </p:txBody>
      </p:sp>
    </p:spTree>
    <p:extLst>
      <p:ext uri="{BB962C8B-B14F-4D97-AF65-F5344CB8AC3E}">
        <p14:creationId xmlns:p14="http://schemas.microsoft.com/office/powerpoint/2010/main" val="1105317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82769-5858-95BC-A1E7-655FD67FD8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1874D0-CC39-CDDA-931F-1D0897C7A769}"/>
              </a:ext>
            </a:extLst>
          </p:cNvPr>
          <p:cNvSpPr>
            <a:spLocks noGrp="1"/>
          </p:cNvSpPr>
          <p:nvPr>
            <p:ph type="title"/>
          </p:nvPr>
        </p:nvSpPr>
        <p:spPr>
          <a:xfrm>
            <a:off x="838200" y="365125"/>
            <a:ext cx="10515600" cy="1325563"/>
          </a:xfrm>
        </p:spPr>
        <p:txBody>
          <a:bodyPr/>
          <a:lstStyle/>
          <a:p>
            <a:pPr algn="ctr"/>
            <a:r>
              <a:rPr lang="en-GB" dirty="0">
                <a:latin typeface="Sassoon Infant Std" panose="020B0503020103030203" pitchFamily="34" charset="0"/>
              </a:rPr>
              <a:t>Literacy: Reading</a:t>
            </a:r>
          </a:p>
        </p:txBody>
      </p:sp>
      <p:sp>
        <p:nvSpPr>
          <p:cNvPr id="3" name="Content Placeholder 2">
            <a:extLst>
              <a:ext uri="{FF2B5EF4-FFF2-40B4-BE49-F238E27FC236}">
                <a16:creationId xmlns:a16="http://schemas.microsoft.com/office/drawing/2014/main" id="{D815339B-5048-9983-DCDF-FFB4AD47D6D7}"/>
              </a:ext>
            </a:extLst>
          </p:cNvPr>
          <p:cNvSpPr>
            <a:spLocks noGrp="1"/>
          </p:cNvSpPr>
          <p:nvPr>
            <p:ph idx="1"/>
          </p:nvPr>
        </p:nvSpPr>
        <p:spPr>
          <a:xfrm>
            <a:off x="838200" y="1825625"/>
            <a:ext cx="7175090" cy="3405136"/>
          </a:xfrm>
        </p:spPr>
        <p:txBody>
          <a:bodyPr>
            <a:normAutofit/>
          </a:bodyPr>
          <a:lstStyle/>
          <a:p>
            <a:pPr marL="0" indent="0">
              <a:lnSpc>
                <a:spcPct val="100000"/>
              </a:lnSpc>
              <a:buNone/>
            </a:pPr>
            <a:r>
              <a:rPr lang="en-US" sz="2200" dirty="0">
                <a:latin typeface="Sassoon Infant Std" panose="020B0503020103030203" pitchFamily="34" charset="0"/>
              </a:rPr>
              <a:t>In Nursery, we support the children to develop pre-reading skills. </a:t>
            </a:r>
          </a:p>
          <a:p>
            <a:pPr marL="0" indent="0">
              <a:lnSpc>
                <a:spcPct val="100000"/>
              </a:lnSpc>
              <a:buNone/>
            </a:pPr>
            <a:endParaRPr lang="en-US" sz="2200" dirty="0">
              <a:latin typeface="Sassoon Infant Std" panose="020B0503020103030203" pitchFamily="34" charset="0"/>
            </a:endParaRPr>
          </a:p>
          <a:p>
            <a:pPr marL="0" indent="0">
              <a:lnSpc>
                <a:spcPct val="100000"/>
              </a:lnSpc>
              <a:buNone/>
            </a:pPr>
            <a:r>
              <a:rPr lang="en-US" sz="2200" dirty="0">
                <a:latin typeface="Sassoon Infant Std" panose="020B0503020103030203" pitchFamily="34" charset="0"/>
              </a:rPr>
              <a:t>We aim to encourage all children to develop a love of books and a love of reading. By reading stories to the children each day we hope to encourage them to show an interest in books and for them to look at, and enjoy, books independently. </a:t>
            </a:r>
          </a:p>
        </p:txBody>
      </p:sp>
      <p:pic>
        <p:nvPicPr>
          <p:cNvPr id="7" name="Picture 6">
            <a:extLst>
              <a:ext uri="{FF2B5EF4-FFF2-40B4-BE49-F238E27FC236}">
                <a16:creationId xmlns:a16="http://schemas.microsoft.com/office/drawing/2014/main" id="{02E15796-FD31-66D9-357F-490B3DEB2CEB}"/>
              </a:ext>
            </a:extLst>
          </p:cNvPr>
          <p:cNvPicPr>
            <a:picLocks noChangeAspect="1"/>
          </p:cNvPicPr>
          <p:nvPr/>
        </p:nvPicPr>
        <p:blipFill>
          <a:blip r:embed="rId3"/>
          <a:stretch>
            <a:fillRect/>
          </a:stretch>
        </p:blipFill>
        <p:spPr>
          <a:xfrm>
            <a:off x="8243222" y="2523153"/>
            <a:ext cx="3653810" cy="3653810"/>
          </a:xfrm>
          <a:prstGeom prst="rect">
            <a:avLst/>
          </a:prstGeom>
        </p:spPr>
      </p:pic>
    </p:spTree>
    <p:extLst>
      <p:ext uri="{BB962C8B-B14F-4D97-AF65-F5344CB8AC3E}">
        <p14:creationId xmlns:p14="http://schemas.microsoft.com/office/powerpoint/2010/main" val="3356537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BB156-C7CA-1097-8F69-5A5C8A6534C0}"/>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D9BCEF47-BD70-2887-A2E1-8F2996399C3F}"/>
              </a:ext>
            </a:extLst>
          </p:cNvPr>
          <p:cNvPicPr>
            <a:picLocks noChangeAspect="1"/>
          </p:cNvPicPr>
          <p:nvPr/>
        </p:nvPicPr>
        <p:blipFill>
          <a:blip r:embed="rId3"/>
          <a:srcRect l="18506" r="20320"/>
          <a:stretch>
            <a:fillRect/>
          </a:stretch>
        </p:blipFill>
        <p:spPr>
          <a:xfrm>
            <a:off x="481779" y="2515504"/>
            <a:ext cx="2340077" cy="3825295"/>
          </a:xfrm>
          <a:prstGeom prst="rect">
            <a:avLst/>
          </a:prstGeom>
        </p:spPr>
      </p:pic>
      <p:sp>
        <p:nvSpPr>
          <p:cNvPr id="2" name="Title 1">
            <a:extLst>
              <a:ext uri="{FF2B5EF4-FFF2-40B4-BE49-F238E27FC236}">
                <a16:creationId xmlns:a16="http://schemas.microsoft.com/office/drawing/2014/main" id="{D55E0705-4A39-33C7-D6BB-2465F5E9B916}"/>
              </a:ext>
            </a:extLst>
          </p:cNvPr>
          <p:cNvSpPr>
            <a:spLocks noGrp="1"/>
          </p:cNvSpPr>
          <p:nvPr>
            <p:ph type="title"/>
          </p:nvPr>
        </p:nvSpPr>
        <p:spPr>
          <a:xfrm>
            <a:off x="838200" y="230511"/>
            <a:ext cx="10515600" cy="1325563"/>
          </a:xfrm>
        </p:spPr>
        <p:txBody>
          <a:bodyPr/>
          <a:lstStyle/>
          <a:p>
            <a:pPr algn="ctr"/>
            <a:r>
              <a:rPr lang="en-GB" dirty="0">
                <a:latin typeface="Sassoon Infant Std" panose="020B0503020103030203" pitchFamily="34" charset="0"/>
              </a:rPr>
              <a:t>Literacy: Reading</a:t>
            </a:r>
          </a:p>
        </p:txBody>
      </p:sp>
      <p:sp>
        <p:nvSpPr>
          <p:cNvPr id="3" name="Content Placeholder 2">
            <a:extLst>
              <a:ext uri="{FF2B5EF4-FFF2-40B4-BE49-F238E27FC236}">
                <a16:creationId xmlns:a16="http://schemas.microsoft.com/office/drawing/2014/main" id="{AE664F2F-BE5F-1EC2-F4D4-415FDCF3C2FC}"/>
              </a:ext>
            </a:extLst>
          </p:cNvPr>
          <p:cNvSpPr>
            <a:spLocks noGrp="1"/>
          </p:cNvSpPr>
          <p:nvPr>
            <p:ph idx="1"/>
          </p:nvPr>
        </p:nvSpPr>
        <p:spPr>
          <a:xfrm>
            <a:off x="2910348" y="2264780"/>
            <a:ext cx="9134168" cy="4326741"/>
          </a:xfrm>
        </p:spPr>
        <p:txBody>
          <a:bodyPr>
            <a:noAutofit/>
          </a:bodyPr>
          <a:lstStyle/>
          <a:p>
            <a:pPr marL="0" indent="0">
              <a:lnSpc>
                <a:spcPct val="120000"/>
              </a:lnSpc>
              <a:buNone/>
            </a:pPr>
            <a:r>
              <a:rPr lang="en-US" sz="2200" dirty="0">
                <a:latin typeface="Sassoon Infant Std" panose="020B0503020103030203" pitchFamily="34" charset="0"/>
              </a:rPr>
              <a:t>Blankets, cushions and soft toys are provided, so children can create a calm, quiet space to enjoy stories. They are encouraged to ‘read’ to soft toys and each other, practicing the habit of turning pages and linking text to meaning.</a:t>
            </a:r>
          </a:p>
          <a:p>
            <a:pPr marL="0" indent="0">
              <a:lnSpc>
                <a:spcPct val="120000"/>
              </a:lnSpc>
              <a:buNone/>
            </a:pPr>
            <a:r>
              <a:rPr lang="en-US" sz="2200" dirty="0">
                <a:latin typeface="Sassoon Infant Std" panose="020B0503020103030203" pitchFamily="34" charset="0"/>
              </a:rPr>
              <a:t>Each day, children will hear a story as a whole class. Stories are also read, on request, to individuals and small groups.</a:t>
            </a:r>
          </a:p>
          <a:p>
            <a:pPr marL="0" indent="0">
              <a:lnSpc>
                <a:spcPct val="120000"/>
              </a:lnSpc>
              <a:buNone/>
            </a:pPr>
            <a:r>
              <a:rPr lang="en-US" sz="2200" dirty="0">
                <a:latin typeface="Sassoon Infant Std" panose="020B0503020103030203" pitchFamily="34" charset="0"/>
              </a:rPr>
              <a:t>Starting in Autumn 1, children will be shown how to access our classroom library and will choose a book to take home to read with their adults. We ask that you begin conversations around the story, asking them to tell you about the characters and the story, as well as asking for opinions about the story. </a:t>
            </a:r>
          </a:p>
        </p:txBody>
      </p:sp>
      <p:sp>
        <p:nvSpPr>
          <p:cNvPr id="5" name="TextBox 4">
            <a:extLst>
              <a:ext uri="{FF2B5EF4-FFF2-40B4-BE49-F238E27FC236}">
                <a16:creationId xmlns:a16="http://schemas.microsoft.com/office/drawing/2014/main" id="{6DCF5C89-8F08-E9DA-1FD0-4B0CDA3BC17D}"/>
              </a:ext>
            </a:extLst>
          </p:cNvPr>
          <p:cNvSpPr txBox="1"/>
          <p:nvPr/>
        </p:nvSpPr>
        <p:spPr>
          <a:xfrm>
            <a:off x="580102" y="1367522"/>
            <a:ext cx="11297265" cy="769441"/>
          </a:xfrm>
          <a:prstGeom prst="rect">
            <a:avLst/>
          </a:prstGeom>
          <a:noFill/>
        </p:spPr>
        <p:txBody>
          <a:bodyPr wrap="square">
            <a:spAutoFit/>
          </a:bodyPr>
          <a:lstStyle/>
          <a:p>
            <a:pPr marL="0" indent="0">
              <a:buNone/>
            </a:pPr>
            <a:r>
              <a:rPr lang="en-US" sz="2200" dirty="0">
                <a:latin typeface="Sassoon Infant Std" panose="020B0503020103030203" pitchFamily="34" charset="0"/>
              </a:rPr>
              <a:t>Our book area is set up to be comfortable, cosy and inviting with a range of books, both modern and classic, to develop children's interests. </a:t>
            </a:r>
          </a:p>
        </p:txBody>
      </p:sp>
    </p:spTree>
    <p:extLst>
      <p:ext uri="{BB962C8B-B14F-4D97-AF65-F5344CB8AC3E}">
        <p14:creationId xmlns:p14="http://schemas.microsoft.com/office/powerpoint/2010/main" val="580854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B6578-2CA3-CBFD-8972-E90424388A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C47E46-1CE1-1637-6207-24A2BC8F9DF4}"/>
              </a:ext>
            </a:extLst>
          </p:cNvPr>
          <p:cNvSpPr>
            <a:spLocks noGrp="1"/>
          </p:cNvSpPr>
          <p:nvPr>
            <p:ph type="title"/>
          </p:nvPr>
        </p:nvSpPr>
        <p:spPr>
          <a:xfrm>
            <a:off x="838200" y="18255"/>
            <a:ext cx="10515600" cy="1325563"/>
          </a:xfrm>
        </p:spPr>
        <p:txBody>
          <a:bodyPr/>
          <a:lstStyle/>
          <a:p>
            <a:pPr algn="ctr"/>
            <a:r>
              <a:rPr lang="en-GB" dirty="0">
                <a:latin typeface="Sassoon Infant Std" panose="020B0503020103030203" pitchFamily="34" charset="0"/>
              </a:rPr>
              <a:t>Phonics</a:t>
            </a:r>
          </a:p>
        </p:txBody>
      </p:sp>
      <p:sp>
        <p:nvSpPr>
          <p:cNvPr id="3" name="Content Placeholder 2">
            <a:extLst>
              <a:ext uri="{FF2B5EF4-FFF2-40B4-BE49-F238E27FC236}">
                <a16:creationId xmlns:a16="http://schemas.microsoft.com/office/drawing/2014/main" id="{CACA83D1-8944-DCDA-47FC-4B97B4EF6B7E}"/>
              </a:ext>
            </a:extLst>
          </p:cNvPr>
          <p:cNvSpPr>
            <a:spLocks noGrp="1"/>
          </p:cNvSpPr>
          <p:nvPr>
            <p:ph idx="1"/>
          </p:nvPr>
        </p:nvSpPr>
        <p:spPr>
          <a:xfrm>
            <a:off x="501445" y="1238865"/>
            <a:ext cx="9399639" cy="4938098"/>
          </a:xfrm>
        </p:spPr>
        <p:txBody>
          <a:bodyPr>
            <a:noAutofit/>
          </a:bodyPr>
          <a:lstStyle/>
          <a:p>
            <a:pPr marL="0" indent="0">
              <a:lnSpc>
                <a:spcPct val="100000"/>
              </a:lnSpc>
              <a:buNone/>
            </a:pPr>
            <a:r>
              <a:rPr lang="en-US" sz="1600" dirty="0">
                <a:latin typeface="Sassoon Infant Std" panose="020B0503020103030203" pitchFamily="34" charset="0"/>
              </a:rPr>
              <a:t>At SJV, we follow the phonics scheme ‘Unlocking Letters and Sounds’.</a:t>
            </a:r>
          </a:p>
          <a:p>
            <a:pPr marL="0" indent="0">
              <a:lnSpc>
                <a:spcPct val="100000"/>
              </a:lnSpc>
              <a:buNone/>
            </a:pPr>
            <a:r>
              <a:rPr lang="en-US" sz="1600" dirty="0">
                <a:latin typeface="Sassoon Infant Std" panose="020B0503020103030203" pitchFamily="34" charset="0"/>
              </a:rPr>
              <a:t>Beginning in Autumn, the children are taught listening skills and are encouraged to develop these through whole-class games and individual activities in the provision. Listening is also taught as part of ‘super sitting’ where children are ready to learn through following our ‘rainbow rules’ of ‘ready, respectful, safe’. </a:t>
            </a:r>
          </a:p>
          <a:p>
            <a:pPr marL="0" indent="0">
              <a:lnSpc>
                <a:spcPct val="100000"/>
              </a:lnSpc>
              <a:buNone/>
            </a:pPr>
            <a:r>
              <a:rPr lang="en-US" sz="1600" dirty="0">
                <a:latin typeface="Sassoon Infant Std" panose="020B0503020103030203" pitchFamily="34" charset="0"/>
              </a:rPr>
              <a:t>Nursery then moves on to Phase 1 of’ Unlocking Letters and Sounds’. This supports the children to develop pre-reading skills and is divided into seven aspects. </a:t>
            </a:r>
          </a:p>
          <a:p>
            <a:pPr marL="514350" indent="-514350">
              <a:lnSpc>
                <a:spcPct val="100000"/>
              </a:lnSpc>
              <a:buFont typeface="+mj-lt"/>
              <a:buAutoNum type="arabicPeriod"/>
            </a:pPr>
            <a:r>
              <a:rPr lang="en-US" sz="1600" dirty="0">
                <a:latin typeface="Sassoon Infant Std" panose="020B0503020103030203" pitchFamily="34" charset="0"/>
              </a:rPr>
              <a:t>General sound discrimination – environmental sounds: sound walks and listening games</a:t>
            </a:r>
          </a:p>
          <a:p>
            <a:pPr marL="514350" indent="-514350">
              <a:lnSpc>
                <a:spcPct val="100000"/>
              </a:lnSpc>
              <a:buFont typeface="+mj-lt"/>
              <a:buAutoNum type="arabicPeriod"/>
            </a:pPr>
            <a:r>
              <a:rPr lang="en-US" sz="1600" dirty="0">
                <a:latin typeface="Sassoon Infant Std" panose="020B0503020103030203" pitchFamily="34" charset="0"/>
              </a:rPr>
              <a:t>General sound discrimination – instrumental sounds: using instruments and considering volume</a:t>
            </a:r>
          </a:p>
          <a:p>
            <a:pPr marL="514350" indent="-514350">
              <a:lnSpc>
                <a:spcPct val="100000"/>
              </a:lnSpc>
              <a:buFont typeface="+mj-lt"/>
              <a:buAutoNum type="arabicPeriod"/>
            </a:pPr>
            <a:r>
              <a:rPr lang="en-US" sz="1600" dirty="0">
                <a:latin typeface="Sassoon Infant Std" panose="020B0503020103030203" pitchFamily="34" charset="0"/>
              </a:rPr>
              <a:t>General sound discrimination – body percussion: action songs</a:t>
            </a:r>
          </a:p>
          <a:p>
            <a:pPr marL="514350" indent="-514350">
              <a:lnSpc>
                <a:spcPct val="100000"/>
              </a:lnSpc>
              <a:buFont typeface="+mj-lt"/>
              <a:buAutoNum type="arabicPeriod"/>
            </a:pPr>
            <a:r>
              <a:rPr lang="en-US" sz="1600" dirty="0">
                <a:latin typeface="Sassoon Infant Std" panose="020B0503020103030203" pitchFamily="34" charset="0"/>
              </a:rPr>
              <a:t>Rhythm and rhyme: rhyming books and Nursery rhymes </a:t>
            </a:r>
          </a:p>
          <a:p>
            <a:pPr marL="514350" indent="-514350">
              <a:lnSpc>
                <a:spcPct val="100000"/>
              </a:lnSpc>
              <a:buFont typeface="+mj-lt"/>
              <a:buAutoNum type="arabicPeriod"/>
            </a:pPr>
            <a:r>
              <a:rPr lang="en-US" sz="1600" dirty="0">
                <a:latin typeface="Sassoon Infant Std" panose="020B0503020103030203" pitchFamily="34" charset="0"/>
              </a:rPr>
              <a:t>Alliteration: silly stories and games</a:t>
            </a:r>
          </a:p>
          <a:p>
            <a:pPr marL="514350" indent="-514350">
              <a:lnSpc>
                <a:spcPct val="100000"/>
              </a:lnSpc>
              <a:buFont typeface="+mj-lt"/>
              <a:buAutoNum type="arabicPeriod"/>
            </a:pPr>
            <a:r>
              <a:rPr lang="en-US" sz="1600" dirty="0">
                <a:latin typeface="Sassoon Infant Std" panose="020B0503020103030203" pitchFamily="34" charset="0"/>
              </a:rPr>
              <a:t>Voice sounds: singing songs and making noise with their voice</a:t>
            </a:r>
          </a:p>
          <a:p>
            <a:pPr marL="514350" indent="-514350">
              <a:lnSpc>
                <a:spcPct val="100000"/>
              </a:lnSpc>
              <a:buFont typeface="+mj-lt"/>
              <a:buAutoNum type="arabicPeriod"/>
            </a:pPr>
            <a:r>
              <a:rPr lang="en-US" sz="1600" dirty="0">
                <a:latin typeface="Sassoon Infant Std" panose="020B0503020103030203" pitchFamily="34" charset="0"/>
              </a:rPr>
              <a:t>Oral segmenting and blending: clapping games</a:t>
            </a:r>
          </a:p>
          <a:p>
            <a:pPr marL="0" indent="0">
              <a:lnSpc>
                <a:spcPct val="100000"/>
              </a:lnSpc>
              <a:buNone/>
            </a:pPr>
            <a:r>
              <a:rPr lang="en-US" sz="1600" dirty="0">
                <a:latin typeface="Sassoon Infant Std" panose="020B0503020103030203" pitchFamily="34" charset="0"/>
              </a:rPr>
              <a:t>Phonics activities are taught daily. These are taught as whole-class activities and are integrated into our provision and small-group activities. </a:t>
            </a:r>
            <a:endParaRPr lang="en-GB" sz="1600" dirty="0">
              <a:latin typeface="Sassoon Infant Std" panose="020B0503020103030203" pitchFamily="34" charset="0"/>
            </a:endParaRPr>
          </a:p>
        </p:txBody>
      </p:sp>
      <p:pic>
        <p:nvPicPr>
          <p:cNvPr id="5" name="Picture 4">
            <a:extLst>
              <a:ext uri="{FF2B5EF4-FFF2-40B4-BE49-F238E27FC236}">
                <a16:creationId xmlns:a16="http://schemas.microsoft.com/office/drawing/2014/main" id="{F67EF1A7-EECF-6A9B-DEAB-EC5804D5F58F}"/>
              </a:ext>
            </a:extLst>
          </p:cNvPr>
          <p:cNvPicPr>
            <a:picLocks noChangeAspect="1"/>
          </p:cNvPicPr>
          <p:nvPr/>
        </p:nvPicPr>
        <p:blipFill>
          <a:blip r:embed="rId3"/>
          <a:stretch>
            <a:fillRect/>
          </a:stretch>
        </p:blipFill>
        <p:spPr>
          <a:xfrm>
            <a:off x="9549581" y="302503"/>
            <a:ext cx="2483170" cy="1872724"/>
          </a:xfrm>
          <a:prstGeom prst="rect">
            <a:avLst/>
          </a:prstGeom>
        </p:spPr>
      </p:pic>
    </p:spTree>
    <p:extLst>
      <p:ext uri="{BB962C8B-B14F-4D97-AF65-F5344CB8AC3E}">
        <p14:creationId xmlns:p14="http://schemas.microsoft.com/office/powerpoint/2010/main" val="1945170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BE272-759C-BF14-1A72-2ED66F5DE75B}"/>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B251DC33-91FB-6672-3B56-68952A768066}"/>
              </a:ext>
            </a:extLst>
          </p:cNvPr>
          <p:cNvPicPr>
            <a:picLocks noChangeAspect="1"/>
          </p:cNvPicPr>
          <p:nvPr/>
        </p:nvPicPr>
        <p:blipFill>
          <a:blip r:embed="rId3"/>
          <a:stretch>
            <a:fillRect/>
          </a:stretch>
        </p:blipFill>
        <p:spPr>
          <a:xfrm>
            <a:off x="8058680" y="3429000"/>
            <a:ext cx="3956339" cy="2938041"/>
          </a:xfrm>
          <a:prstGeom prst="rect">
            <a:avLst/>
          </a:prstGeom>
        </p:spPr>
      </p:pic>
      <p:sp>
        <p:nvSpPr>
          <p:cNvPr id="2" name="Title 1">
            <a:extLst>
              <a:ext uri="{FF2B5EF4-FFF2-40B4-BE49-F238E27FC236}">
                <a16:creationId xmlns:a16="http://schemas.microsoft.com/office/drawing/2014/main" id="{56B5A31E-E94B-1DE7-DCCE-BED1282B1ECA}"/>
              </a:ext>
            </a:extLst>
          </p:cNvPr>
          <p:cNvSpPr>
            <a:spLocks noGrp="1"/>
          </p:cNvSpPr>
          <p:nvPr>
            <p:ph type="title"/>
          </p:nvPr>
        </p:nvSpPr>
        <p:spPr>
          <a:xfrm>
            <a:off x="838200" y="109487"/>
            <a:ext cx="10515600" cy="1325563"/>
          </a:xfrm>
        </p:spPr>
        <p:txBody>
          <a:bodyPr/>
          <a:lstStyle/>
          <a:p>
            <a:pPr algn="ctr"/>
            <a:r>
              <a:rPr lang="en-GB" dirty="0">
                <a:latin typeface="Sassoon Infant Std" panose="020B0503020103030203" pitchFamily="34" charset="0"/>
              </a:rPr>
              <a:t>Opportunities for Mathematics</a:t>
            </a:r>
          </a:p>
        </p:txBody>
      </p:sp>
      <p:sp>
        <p:nvSpPr>
          <p:cNvPr id="3" name="Content Placeholder 2">
            <a:extLst>
              <a:ext uri="{FF2B5EF4-FFF2-40B4-BE49-F238E27FC236}">
                <a16:creationId xmlns:a16="http://schemas.microsoft.com/office/drawing/2014/main" id="{F42B8CF2-BF50-69C7-5B58-3A83C1FD986D}"/>
              </a:ext>
            </a:extLst>
          </p:cNvPr>
          <p:cNvSpPr>
            <a:spLocks noGrp="1"/>
          </p:cNvSpPr>
          <p:nvPr>
            <p:ph idx="1"/>
          </p:nvPr>
        </p:nvSpPr>
        <p:spPr>
          <a:xfrm>
            <a:off x="353961" y="1253331"/>
            <a:ext cx="11661058" cy="1403184"/>
          </a:xfrm>
        </p:spPr>
        <p:txBody>
          <a:bodyPr>
            <a:noAutofit/>
          </a:bodyPr>
          <a:lstStyle/>
          <a:p>
            <a:pPr marL="0" indent="0">
              <a:buNone/>
            </a:pPr>
            <a:r>
              <a:rPr lang="en-US" sz="2100" dirty="0">
                <a:latin typeface="Sassoon Infant Std" panose="020B0503020103030203" pitchFamily="34" charset="0"/>
              </a:rPr>
              <a:t>Through our continuous provision areas in Nursery, the children have daily opportunities to develop their Maths skills such as counting, number recognition, identifying quantities (more and less), understanding one-to-one correspondence, matching sets, understanding size, and shape and patterns.</a:t>
            </a:r>
          </a:p>
        </p:txBody>
      </p:sp>
      <p:sp>
        <p:nvSpPr>
          <p:cNvPr id="5" name="TextBox 4">
            <a:extLst>
              <a:ext uri="{FF2B5EF4-FFF2-40B4-BE49-F238E27FC236}">
                <a16:creationId xmlns:a16="http://schemas.microsoft.com/office/drawing/2014/main" id="{1B88A40B-D4BB-2C9B-FB37-607DB10A7585}"/>
              </a:ext>
            </a:extLst>
          </p:cNvPr>
          <p:cNvSpPr txBox="1"/>
          <p:nvPr/>
        </p:nvSpPr>
        <p:spPr>
          <a:xfrm>
            <a:off x="353960" y="2578894"/>
            <a:ext cx="7954297" cy="3647152"/>
          </a:xfrm>
          <a:prstGeom prst="rect">
            <a:avLst/>
          </a:prstGeom>
          <a:noFill/>
        </p:spPr>
        <p:txBody>
          <a:bodyPr wrap="square">
            <a:spAutoFit/>
          </a:bodyPr>
          <a:lstStyle/>
          <a:p>
            <a:pPr marL="0" indent="0">
              <a:buNone/>
            </a:pPr>
            <a:r>
              <a:rPr lang="en-US" sz="2100" dirty="0">
                <a:latin typeface="Sassoon Infant Std" panose="020B0503020103030203" pitchFamily="34" charset="0"/>
              </a:rPr>
              <a:t>Nursery’s continuous provision can support Maths in a variety of ways:</a:t>
            </a:r>
          </a:p>
          <a:p>
            <a:pPr marL="0" indent="0">
              <a:buNone/>
            </a:pPr>
            <a:r>
              <a:rPr lang="en-US" sz="2100" dirty="0">
                <a:latin typeface="Sassoon Infant Std" panose="020B0503020103030203" pitchFamily="34" charset="0"/>
              </a:rPr>
              <a:t>Sand &amp; water – using language and exploring the concepts of light, heavy, empty, full, making shapes and patterns, and comparing weight and quantities. </a:t>
            </a:r>
          </a:p>
          <a:p>
            <a:pPr marL="0" indent="0">
              <a:buNone/>
            </a:pPr>
            <a:r>
              <a:rPr lang="en-US" sz="2100" dirty="0">
                <a:latin typeface="Sassoon Infant Std" panose="020B0503020103030203" pitchFamily="34" charset="0"/>
              </a:rPr>
              <a:t>Malleable– develop language such as short, long, thick, thin; exploring patterns and shape, counting and sorting activities. </a:t>
            </a:r>
          </a:p>
          <a:p>
            <a:pPr marL="0" indent="0">
              <a:buNone/>
            </a:pPr>
            <a:r>
              <a:rPr lang="en-US" sz="2100" dirty="0">
                <a:latin typeface="Sassoon Infant Std" panose="020B0503020103030203" pitchFamily="34" charset="0"/>
              </a:rPr>
              <a:t>Bricks – using the language of size, shape and weight; counting, sorting, measuring and solving problems. </a:t>
            </a:r>
          </a:p>
          <a:p>
            <a:pPr marL="0" indent="0">
              <a:buNone/>
            </a:pPr>
            <a:r>
              <a:rPr lang="en-US" sz="2100" dirty="0">
                <a:latin typeface="Sassoon Infant Std" panose="020B0503020103030203" pitchFamily="34" charset="0"/>
              </a:rPr>
              <a:t>Role play – developing number recognition using clocks, telephones, scales, calendars; counting, ordering and sorting opportunities.</a:t>
            </a:r>
          </a:p>
          <a:p>
            <a:pPr marL="0" indent="0">
              <a:buNone/>
            </a:pPr>
            <a:r>
              <a:rPr lang="en-US" sz="2100" dirty="0">
                <a:latin typeface="Sassoon Infant Std" panose="020B0503020103030203" pitchFamily="34" charset="0"/>
              </a:rPr>
              <a:t>Maths area - counting materials, containers, numbers, sorting</a:t>
            </a:r>
            <a:endParaRPr lang="en-GB" sz="2100" dirty="0">
              <a:latin typeface="Sassoon Infant Std" panose="020B0503020103030203" pitchFamily="34" charset="0"/>
            </a:endParaRPr>
          </a:p>
        </p:txBody>
      </p:sp>
    </p:spTree>
    <p:extLst>
      <p:ext uri="{BB962C8B-B14F-4D97-AF65-F5344CB8AC3E}">
        <p14:creationId xmlns:p14="http://schemas.microsoft.com/office/powerpoint/2010/main" val="2959568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54E96-97B0-1F7A-2269-A2765F789E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4D7C54-F374-82E5-75BD-D9CF531CD613}"/>
              </a:ext>
            </a:extLst>
          </p:cNvPr>
          <p:cNvSpPr>
            <a:spLocks noGrp="1"/>
          </p:cNvSpPr>
          <p:nvPr>
            <p:ph type="title"/>
          </p:nvPr>
        </p:nvSpPr>
        <p:spPr>
          <a:xfrm>
            <a:off x="838200" y="136269"/>
            <a:ext cx="10515600" cy="1325563"/>
          </a:xfrm>
        </p:spPr>
        <p:txBody>
          <a:bodyPr/>
          <a:lstStyle/>
          <a:p>
            <a:pPr algn="ctr"/>
            <a:r>
              <a:rPr lang="en-GB" dirty="0">
                <a:latin typeface="Sassoon Infant Std" panose="020B0503020103030203" pitchFamily="34" charset="0"/>
              </a:rPr>
              <a:t>Mathematics at home</a:t>
            </a:r>
          </a:p>
        </p:txBody>
      </p:sp>
      <p:sp>
        <p:nvSpPr>
          <p:cNvPr id="3" name="Content Placeholder 2">
            <a:extLst>
              <a:ext uri="{FF2B5EF4-FFF2-40B4-BE49-F238E27FC236}">
                <a16:creationId xmlns:a16="http://schemas.microsoft.com/office/drawing/2014/main" id="{0BF46A0D-54D1-0612-E6FF-AF75352706CB}"/>
              </a:ext>
            </a:extLst>
          </p:cNvPr>
          <p:cNvSpPr>
            <a:spLocks noGrp="1"/>
          </p:cNvSpPr>
          <p:nvPr>
            <p:ph idx="1"/>
          </p:nvPr>
        </p:nvSpPr>
        <p:spPr>
          <a:xfrm>
            <a:off x="572729" y="1461832"/>
            <a:ext cx="11334136" cy="4351338"/>
          </a:xfrm>
        </p:spPr>
        <p:txBody>
          <a:bodyPr>
            <a:noAutofit/>
          </a:bodyPr>
          <a:lstStyle/>
          <a:p>
            <a:pPr marL="0" indent="0">
              <a:buNone/>
            </a:pPr>
            <a:r>
              <a:rPr lang="en-US" sz="2200" dirty="0">
                <a:latin typeface="Sassoon Infant Std" panose="020B0503020103030203" pitchFamily="34" charset="0"/>
              </a:rPr>
              <a:t>Practicing Mathematics at home is very helpful for the children to develop important skills.</a:t>
            </a:r>
          </a:p>
          <a:p>
            <a:pPr marL="0" indent="0">
              <a:buNone/>
            </a:pPr>
            <a:r>
              <a:rPr lang="en-US" sz="2200" dirty="0">
                <a:latin typeface="Sassoon Infant Std" panose="020B0503020103030203" pitchFamily="34" charset="0"/>
              </a:rPr>
              <a:t>Ideas to practice Mathematics at home could be: </a:t>
            </a:r>
          </a:p>
          <a:p>
            <a:r>
              <a:rPr lang="en-US" sz="2200" dirty="0">
                <a:latin typeface="Sassoon Infant Std" panose="020B0503020103030203" pitchFamily="34" charset="0"/>
              </a:rPr>
              <a:t>Practice counting in real world contexts, for example, when going up stairs, sorting items, setting the table etc.</a:t>
            </a:r>
          </a:p>
          <a:p>
            <a:r>
              <a:rPr lang="en-US" sz="2200" dirty="0">
                <a:latin typeface="Sassoon Infant Std" panose="020B0503020103030203" pitchFamily="34" charset="0"/>
              </a:rPr>
              <a:t>Finding amounts i.e., find 3 spoons, 3 shoes, 3 socks</a:t>
            </a:r>
          </a:p>
          <a:p>
            <a:r>
              <a:rPr lang="en-US" sz="2200" dirty="0">
                <a:latin typeface="Sassoon Infant Std" panose="020B0503020103030203" pitchFamily="34" charset="0"/>
              </a:rPr>
              <a:t>Talk about shape and size of objects e.g., big car, small box, long sock</a:t>
            </a:r>
          </a:p>
          <a:p>
            <a:r>
              <a:rPr lang="en-US" sz="2200" dirty="0">
                <a:latin typeface="Sassoon Infant Std" panose="020B0503020103030203" pitchFamily="34" charset="0"/>
              </a:rPr>
              <a:t>Talk about numbers around you such as calendars, remote controls, clocks, front doors</a:t>
            </a:r>
          </a:p>
          <a:p>
            <a:r>
              <a:rPr lang="en-US" sz="2200" dirty="0">
                <a:latin typeface="Sassoon Infant Std" panose="020B0503020103030203" pitchFamily="34" charset="0"/>
              </a:rPr>
              <a:t>Reading number stories or counting how many objects in a picture</a:t>
            </a:r>
          </a:p>
          <a:p>
            <a:r>
              <a:rPr lang="en-US" sz="2200" dirty="0">
                <a:latin typeface="Sassoon Infant Std" panose="020B0503020103030203" pitchFamily="34" charset="0"/>
              </a:rPr>
              <a:t>Playing games requiring moving counters, rolling the dice, matching dominoes </a:t>
            </a:r>
          </a:p>
          <a:p>
            <a:r>
              <a:rPr lang="en-US" sz="2200" dirty="0">
                <a:latin typeface="Sassoon Infant Std" panose="020B0503020103030203" pitchFamily="34" charset="0"/>
              </a:rPr>
              <a:t>Baking and cooking activities to introduce measure and weight</a:t>
            </a:r>
            <a:endParaRPr lang="en-GB" sz="2200" dirty="0">
              <a:latin typeface="Sassoon Infant Std" panose="020B0503020103030203" pitchFamily="34" charset="0"/>
            </a:endParaRPr>
          </a:p>
        </p:txBody>
      </p:sp>
    </p:spTree>
    <p:extLst>
      <p:ext uri="{BB962C8B-B14F-4D97-AF65-F5344CB8AC3E}">
        <p14:creationId xmlns:p14="http://schemas.microsoft.com/office/powerpoint/2010/main" val="2723563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7F7BF-5E28-AF62-6623-BA971BE94EC5}"/>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B2C177E2-2551-CC13-915D-9F2E655A9A9E}"/>
              </a:ext>
            </a:extLst>
          </p:cNvPr>
          <p:cNvPicPr>
            <a:picLocks noChangeAspect="1"/>
          </p:cNvPicPr>
          <p:nvPr/>
        </p:nvPicPr>
        <p:blipFill>
          <a:blip r:embed="rId3"/>
          <a:stretch>
            <a:fillRect/>
          </a:stretch>
        </p:blipFill>
        <p:spPr>
          <a:xfrm>
            <a:off x="7244531" y="3675267"/>
            <a:ext cx="4514850" cy="2790825"/>
          </a:xfrm>
          <a:prstGeom prst="rect">
            <a:avLst/>
          </a:prstGeom>
        </p:spPr>
      </p:pic>
      <p:sp>
        <p:nvSpPr>
          <p:cNvPr id="2" name="Title 1">
            <a:extLst>
              <a:ext uri="{FF2B5EF4-FFF2-40B4-BE49-F238E27FC236}">
                <a16:creationId xmlns:a16="http://schemas.microsoft.com/office/drawing/2014/main" id="{102D61BC-11E6-F384-2F96-DCB872060158}"/>
              </a:ext>
            </a:extLst>
          </p:cNvPr>
          <p:cNvSpPr>
            <a:spLocks noGrp="1"/>
          </p:cNvSpPr>
          <p:nvPr>
            <p:ph type="title"/>
          </p:nvPr>
        </p:nvSpPr>
        <p:spPr>
          <a:xfrm>
            <a:off x="838200" y="76404"/>
            <a:ext cx="10515600" cy="1325563"/>
          </a:xfrm>
        </p:spPr>
        <p:txBody>
          <a:bodyPr/>
          <a:lstStyle/>
          <a:p>
            <a:pPr algn="ctr"/>
            <a:r>
              <a:rPr lang="en-GB" dirty="0">
                <a:latin typeface="Sassoon Infant Std" panose="020B0503020103030203" pitchFamily="34" charset="0"/>
              </a:rPr>
              <a:t>Number Blocks</a:t>
            </a:r>
          </a:p>
        </p:txBody>
      </p:sp>
      <p:sp>
        <p:nvSpPr>
          <p:cNvPr id="3" name="Content Placeholder 2">
            <a:extLst>
              <a:ext uri="{FF2B5EF4-FFF2-40B4-BE49-F238E27FC236}">
                <a16:creationId xmlns:a16="http://schemas.microsoft.com/office/drawing/2014/main" id="{C4922018-92BD-2048-5D6D-2E7F93D79305}"/>
              </a:ext>
            </a:extLst>
          </p:cNvPr>
          <p:cNvSpPr>
            <a:spLocks noGrp="1"/>
          </p:cNvSpPr>
          <p:nvPr>
            <p:ph idx="1"/>
          </p:nvPr>
        </p:nvSpPr>
        <p:spPr>
          <a:xfrm>
            <a:off x="580103" y="1401967"/>
            <a:ext cx="11179278" cy="3749265"/>
          </a:xfrm>
        </p:spPr>
        <p:txBody>
          <a:bodyPr>
            <a:normAutofit/>
          </a:bodyPr>
          <a:lstStyle/>
          <a:p>
            <a:pPr marL="0" indent="0">
              <a:buNone/>
            </a:pPr>
            <a:r>
              <a:rPr lang="en-US" sz="2200" dirty="0">
                <a:latin typeface="Sassoon Infant Std" panose="020B0503020103030203" pitchFamily="34" charset="0"/>
              </a:rPr>
              <a:t>Number Blocks is a BBC television series aimed at introducing children to early number. </a:t>
            </a:r>
          </a:p>
          <a:p>
            <a:pPr marL="0" indent="0">
              <a:buNone/>
            </a:pPr>
            <a:r>
              <a:rPr lang="en-US" sz="2200" dirty="0">
                <a:latin typeface="Sassoon Infant Std" panose="020B0503020103030203" pitchFamily="34" charset="0"/>
              </a:rPr>
              <a:t>This programme uses animated characters combined with engaging storylines to introduce the concepts of number. It has now been recognised by the NCETM (National Centre for Excellence in the Teaching of Mathematics).</a:t>
            </a:r>
          </a:p>
          <a:p>
            <a:pPr marL="0" indent="0">
              <a:buNone/>
            </a:pPr>
            <a:r>
              <a:rPr lang="en-US" sz="2200" dirty="0">
                <a:latin typeface="Sassoon Infant Std" panose="020B0503020103030203" pitchFamily="34" charset="0"/>
              </a:rPr>
              <a:t>In Nursery, we use this tool as a fun resource to support the children in their understanding of number, number recognition and mathematical language. This resource can also be used at home. </a:t>
            </a:r>
            <a:endParaRPr lang="en-GB" sz="2200" dirty="0">
              <a:latin typeface="Sassoon Infant Std" panose="020B0503020103030203" pitchFamily="34" charset="0"/>
            </a:endParaRPr>
          </a:p>
        </p:txBody>
      </p:sp>
      <p:sp>
        <p:nvSpPr>
          <p:cNvPr id="4" name="AutoShape 2" descr="cute kids learn numbers along with numbers 14830578 Vector Art at Vecteezy">
            <a:extLst>
              <a:ext uri="{FF2B5EF4-FFF2-40B4-BE49-F238E27FC236}">
                <a16:creationId xmlns:a16="http://schemas.microsoft.com/office/drawing/2014/main" id="{26157950-F330-288F-DDCB-C470E0129D7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4249908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912</Words>
  <Application>Microsoft Office PowerPoint</Application>
  <PresentationFormat>Widescreen</PresentationFormat>
  <Paragraphs>56</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Sassoon Infant Std</vt:lpstr>
      <vt:lpstr>Office Theme</vt:lpstr>
      <vt:lpstr>Nursery Literacy &amp; Mathematics</vt:lpstr>
      <vt:lpstr>Our daily routines</vt:lpstr>
      <vt:lpstr>Literacy: Reading</vt:lpstr>
      <vt:lpstr>Literacy: Reading</vt:lpstr>
      <vt:lpstr>Phonics</vt:lpstr>
      <vt:lpstr>Opportunities for Mathematics</vt:lpstr>
      <vt:lpstr>Mathematics at home</vt:lpstr>
      <vt:lpstr>Number Blocks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Demi Morris</dc:creator>
  <cp:lastModifiedBy>Claire Meldrum</cp:lastModifiedBy>
  <cp:revision>2</cp:revision>
  <dcterms:created xsi:type="dcterms:W3CDTF">2025-09-25T11:25:13Z</dcterms:created>
  <dcterms:modified xsi:type="dcterms:W3CDTF">2025-10-06T10:02:47Z</dcterms:modified>
</cp:coreProperties>
</file>