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27"/>
  </p:notesMasterIdLst>
  <p:sldIdLst>
    <p:sldId id="256" r:id="rId2"/>
    <p:sldId id="275" r:id="rId3"/>
    <p:sldId id="273" r:id="rId4"/>
    <p:sldId id="258" r:id="rId5"/>
    <p:sldId id="271" r:id="rId6"/>
    <p:sldId id="259" r:id="rId7"/>
    <p:sldId id="274" r:id="rId8"/>
    <p:sldId id="260" r:id="rId9"/>
    <p:sldId id="261" r:id="rId10"/>
    <p:sldId id="264" r:id="rId11"/>
    <p:sldId id="268" r:id="rId12"/>
    <p:sldId id="277" r:id="rId13"/>
    <p:sldId id="278" r:id="rId14"/>
    <p:sldId id="266" r:id="rId15"/>
    <p:sldId id="267" r:id="rId16"/>
    <p:sldId id="269" r:id="rId17"/>
    <p:sldId id="279" r:id="rId18"/>
    <p:sldId id="280" r:id="rId19"/>
    <p:sldId id="285" r:id="rId20"/>
    <p:sldId id="281" r:id="rId21"/>
    <p:sldId id="286" r:id="rId22"/>
    <p:sldId id="263" r:id="rId23"/>
    <p:sldId id="287" r:id="rId24"/>
    <p:sldId id="276" r:id="rId25"/>
    <p:sldId id="28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281BB0-46BF-4492-8019-A07C7FE5996A}" v="29" dt="2025-09-23T17:29:22.7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6369"/>
  </p:normalViewPr>
  <p:slideViewPr>
    <p:cSldViewPr snapToGrid="0">
      <p:cViewPr varScale="1">
        <p:scale>
          <a:sx n="95" d="100"/>
          <a:sy n="95" d="100"/>
        </p:scale>
        <p:origin x="11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D6BBA-6B90-48A3-B8AE-CDA5B98A6FC9}" type="datetimeFigureOut">
              <a:rPr lang="en-GB" smtClean="0"/>
              <a:t>06/10/2025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32932C-C86A-4831-826F-BDE1F389DEAB}" type="slidenum">
              <a:rPr lang="en-GB" smtClean="0"/>
              <a:t>‹#›</a:t>
            </a:fld>
            <a:endParaRPr lang="en-GB"/>
          </a:p>
        </p:txBody>
      </p:sp>
    </p:spTree>
    <p:extLst>
      <p:ext uri="{BB962C8B-B14F-4D97-AF65-F5344CB8AC3E}">
        <p14:creationId xmlns:p14="http://schemas.microsoft.com/office/powerpoint/2010/main" val="193255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32932C-C86A-4831-826F-BDE1F389DEAB}" type="slidenum">
              <a:rPr lang="en-GB" smtClean="0"/>
              <a:t>23</a:t>
            </a:fld>
            <a:endParaRPr lang="en-GB"/>
          </a:p>
        </p:txBody>
      </p:sp>
    </p:spTree>
    <p:extLst>
      <p:ext uri="{BB962C8B-B14F-4D97-AF65-F5344CB8AC3E}">
        <p14:creationId xmlns:p14="http://schemas.microsoft.com/office/powerpoint/2010/main" val="2940540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GB"/>
          </a:p>
        </p:txBody>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GB"/>
          </a:p>
        </p:txBody>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70C184A7-99B7-8347-A992-5FB2B5A79FCF}" type="datetimeFigureOut">
              <a:rPr lang="en-US" smtClean="0"/>
              <a:t>10/6/2025</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8E211BA0-8535-4F4C-BCC2-5C6A1EADFDD0}" type="slidenum">
              <a:rPr lang="en-US" smtClean="0"/>
              <a:t>‹#›</a:t>
            </a:fld>
            <a:endParaRPr lang="en-US"/>
          </a:p>
        </p:txBody>
      </p:sp>
    </p:spTree>
    <p:extLst>
      <p:ext uri="{BB962C8B-B14F-4D97-AF65-F5344CB8AC3E}">
        <p14:creationId xmlns:p14="http://schemas.microsoft.com/office/powerpoint/2010/main" val="42251086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C184A7-99B7-8347-A992-5FB2B5A79FCF}"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11BA0-8535-4F4C-BCC2-5C6A1EADFDD0}" type="slidenum">
              <a:rPr lang="en-US" smtClean="0"/>
              <a:t>‹#›</a:t>
            </a:fld>
            <a:endParaRPr lang="en-US"/>
          </a:p>
        </p:txBody>
      </p:sp>
    </p:spTree>
    <p:extLst>
      <p:ext uri="{BB962C8B-B14F-4D97-AF65-F5344CB8AC3E}">
        <p14:creationId xmlns:p14="http://schemas.microsoft.com/office/powerpoint/2010/main" val="192905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C184A7-99B7-8347-A992-5FB2B5A79FCF}"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11BA0-8535-4F4C-BCC2-5C6A1EADFDD0}" type="slidenum">
              <a:rPr lang="en-US" smtClean="0"/>
              <a:t>‹#›</a:t>
            </a:fld>
            <a:endParaRPr lang="en-US"/>
          </a:p>
        </p:txBody>
      </p:sp>
    </p:spTree>
    <p:extLst>
      <p:ext uri="{BB962C8B-B14F-4D97-AF65-F5344CB8AC3E}">
        <p14:creationId xmlns:p14="http://schemas.microsoft.com/office/powerpoint/2010/main" val="2248894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C184A7-99B7-8347-A992-5FB2B5A79FCF}"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11BA0-8535-4F4C-BCC2-5C6A1EADFDD0}" type="slidenum">
              <a:rPr lang="en-US" smtClean="0"/>
              <a:t>‹#›</a:t>
            </a:fld>
            <a:endParaRPr lang="en-US"/>
          </a:p>
        </p:txBody>
      </p:sp>
    </p:spTree>
    <p:extLst>
      <p:ext uri="{BB962C8B-B14F-4D97-AF65-F5344CB8AC3E}">
        <p14:creationId xmlns:p14="http://schemas.microsoft.com/office/powerpoint/2010/main" val="1090234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70C184A7-99B7-8347-A992-5FB2B5A79FCF}" type="datetimeFigureOut">
              <a:rPr lang="en-US" smtClean="0"/>
              <a:t>10/6/2025</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p>
            <a:fld id="{8E211BA0-8535-4F4C-BCC2-5C6A1EADFDD0}" type="slidenum">
              <a:rPr lang="en-US" smtClean="0"/>
              <a:t>‹#›</a:t>
            </a:fld>
            <a:endParaRPr lang="en-US"/>
          </a:p>
        </p:txBody>
      </p:sp>
    </p:spTree>
    <p:extLst>
      <p:ext uri="{BB962C8B-B14F-4D97-AF65-F5344CB8AC3E}">
        <p14:creationId xmlns:p14="http://schemas.microsoft.com/office/powerpoint/2010/main" val="2711092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C184A7-99B7-8347-A992-5FB2B5A79FCF}"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11BA0-8535-4F4C-BCC2-5C6A1EADFDD0}" type="slidenum">
              <a:rPr lang="en-US" smtClean="0"/>
              <a:t>‹#›</a:t>
            </a:fld>
            <a:endParaRPr lang="en-US"/>
          </a:p>
        </p:txBody>
      </p:sp>
    </p:spTree>
    <p:extLst>
      <p:ext uri="{BB962C8B-B14F-4D97-AF65-F5344CB8AC3E}">
        <p14:creationId xmlns:p14="http://schemas.microsoft.com/office/powerpoint/2010/main" val="1825819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C184A7-99B7-8347-A992-5FB2B5A79FCF}" type="datetimeFigureOut">
              <a:rPr lang="en-US" smtClean="0"/>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211BA0-8535-4F4C-BCC2-5C6A1EADFDD0}" type="slidenum">
              <a:rPr lang="en-US" smtClean="0"/>
              <a:t>‹#›</a:t>
            </a:fld>
            <a:endParaRPr lang="en-US"/>
          </a:p>
        </p:txBody>
      </p:sp>
    </p:spTree>
    <p:extLst>
      <p:ext uri="{BB962C8B-B14F-4D97-AF65-F5344CB8AC3E}">
        <p14:creationId xmlns:p14="http://schemas.microsoft.com/office/powerpoint/2010/main" val="556048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C184A7-99B7-8347-A992-5FB2B5A79FCF}" type="datetimeFigureOut">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211BA0-8535-4F4C-BCC2-5C6A1EADFDD0}" type="slidenum">
              <a:rPr lang="en-US" smtClean="0"/>
              <a:t>‹#›</a:t>
            </a:fld>
            <a:endParaRPr lang="en-US"/>
          </a:p>
        </p:txBody>
      </p:sp>
    </p:spTree>
    <p:extLst>
      <p:ext uri="{BB962C8B-B14F-4D97-AF65-F5344CB8AC3E}">
        <p14:creationId xmlns:p14="http://schemas.microsoft.com/office/powerpoint/2010/main" val="54693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184A7-99B7-8347-A992-5FB2B5A79FCF}"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211BA0-8535-4F4C-BCC2-5C6A1EADFDD0}" type="slidenum">
              <a:rPr lang="en-US" smtClean="0"/>
              <a:t>‹#›</a:t>
            </a:fld>
            <a:endParaRPr lang="en-US"/>
          </a:p>
        </p:txBody>
      </p:sp>
    </p:spTree>
    <p:extLst>
      <p:ext uri="{BB962C8B-B14F-4D97-AF65-F5344CB8AC3E}">
        <p14:creationId xmlns:p14="http://schemas.microsoft.com/office/powerpoint/2010/main" val="90956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0C184A7-99B7-8347-A992-5FB2B5A79FCF}" type="datetimeFigureOut">
              <a:rPr lang="en-US" smtClean="0"/>
              <a:t>10/6/2025</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6728" y="6227064"/>
            <a:ext cx="1463040" cy="256032"/>
          </a:xfrm>
        </p:spPr>
        <p:txBody>
          <a:bodyPr/>
          <a:lstStyle/>
          <a:p>
            <a:fld id="{8E211BA0-8535-4F4C-BCC2-5C6A1EADFDD0}"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7997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70C184A7-99B7-8347-A992-5FB2B5A79FCF}" type="datetimeFigureOut">
              <a:rPr lang="en-US" smtClean="0"/>
              <a:t>10/6/2025</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56032"/>
          </a:xfrm>
        </p:spPr>
        <p:txBody>
          <a:bodyPr/>
          <a:lstStyle/>
          <a:p>
            <a:fld id="{8E211BA0-8535-4F4C-BCC2-5C6A1EADFDD0}"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459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GB"/>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70C184A7-99B7-8347-A992-5FB2B5A79FCF}" type="datetimeFigureOut">
              <a:rPr lang="en-US" smtClean="0"/>
              <a:t>10/6/2025</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8E211BA0-8535-4F4C-BCC2-5C6A1EADFDD0}" type="slidenum">
              <a:rPr lang="en-US" smtClean="0"/>
              <a:t>‹#›</a:t>
            </a:fld>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GB"/>
          </a:p>
        </p:txBody>
      </p:sp>
    </p:spTree>
    <p:extLst>
      <p:ext uri="{BB962C8B-B14F-4D97-AF65-F5344CB8AC3E}">
        <p14:creationId xmlns:p14="http://schemas.microsoft.com/office/powerpoint/2010/main" val="2982480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letters-and-sounds.com/phase-2-games.html" TargetMode="External"/><Relationship Id="rId2" Type="http://schemas.openxmlformats.org/officeDocument/2006/relationships/hyperlink" Target="https://home.oxfordowl.co.uk/reading/reading-age-4-5-receptio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file:////var/folders/gm/3vr1rb217dncgvx8d9p39mh40000gp/T/com.microsoft.Word/WebArchiveCopyPasteTempFiles/shopping%3fq=tbnANd9GcRSDUIgZHVQOqyF0Yv7s_ZkK5PiQWF40DRyHm398j0UiIVbuUMAVjh39IiF8fDaLib6zoIyjOz9WQ&amp;usqp=CAc" TargetMode="External"/><Relationship Id="rId3" Type="http://schemas.openxmlformats.org/officeDocument/2006/relationships/image" Target="../media/image35.png"/><Relationship Id="rId7" Type="http://schemas.openxmlformats.org/officeDocument/2006/relationships/image" Target="file:////var/folders/gm/3vr1rb217dncgvx8d9p39mh40000gp/T/com.microsoft.Word/WebArchiveCopyPasteTempFiles/Five-pairs-of-wellies-lined-up.jpg" TargetMode="External"/><Relationship Id="rId12"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file:////var/folders/gm/3vr1rb217dncgvx8d9p39mh40000gp/T/com.microsoft.Word/WebArchiveCopyPasteTempFiles/shopping%3fq=tbnANd9GcSYnllxhz6CypDMD3QbN09PM3HMJi4qMWhq-UKDevD3zgvEOmNTJZHdznM7yYKLHVCaPdNgdKE3&amp;usqp=CAc" TargetMode="External"/><Relationship Id="rId5" Type="http://schemas.openxmlformats.org/officeDocument/2006/relationships/image" Target="../media/image37.png"/><Relationship Id="rId10" Type="http://schemas.openxmlformats.org/officeDocument/2006/relationships/image" Target="../media/image40.jpeg"/><Relationship Id="rId4" Type="http://schemas.openxmlformats.org/officeDocument/2006/relationships/image" Target="../media/image36.png"/><Relationship Id="rId9" Type="http://schemas.openxmlformats.org/officeDocument/2006/relationships/image" Target="https://encrypted-tbn0.gstatic.com/images?q=tbn%3AANd9GcTneU6T5n3s3WLQOxYPfZe-oiRIERDXRnwXUw&amp;usqp=CA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703AA-82F0-A2AC-45C5-552C444808B1}"/>
              </a:ext>
            </a:extLst>
          </p:cNvPr>
          <p:cNvSpPr>
            <a:spLocks noGrp="1"/>
          </p:cNvSpPr>
          <p:nvPr>
            <p:ph type="ctrTitle"/>
          </p:nvPr>
        </p:nvSpPr>
        <p:spPr>
          <a:xfrm>
            <a:off x="1524000" y="2121408"/>
            <a:ext cx="9144000" cy="1307592"/>
          </a:xfrm>
        </p:spPr>
        <p:txBody>
          <a:bodyPr/>
          <a:lstStyle/>
          <a:p>
            <a:pPr algn="ctr"/>
            <a:r>
              <a:rPr lang="en-US" dirty="0"/>
              <a:t>WELCOME</a:t>
            </a:r>
          </a:p>
        </p:txBody>
      </p:sp>
      <p:sp>
        <p:nvSpPr>
          <p:cNvPr id="3" name="Subtitle 2">
            <a:extLst>
              <a:ext uri="{FF2B5EF4-FFF2-40B4-BE49-F238E27FC236}">
                <a16:creationId xmlns:a16="http://schemas.microsoft.com/office/drawing/2014/main" id="{7BB5737F-C09E-8888-090A-8D90A26379C7}"/>
              </a:ext>
            </a:extLst>
          </p:cNvPr>
          <p:cNvSpPr>
            <a:spLocks noGrp="1"/>
          </p:cNvSpPr>
          <p:nvPr>
            <p:ph type="subTitle" idx="1"/>
          </p:nvPr>
        </p:nvSpPr>
        <p:spPr>
          <a:xfrm>
            <a:off x="1562100" y="3065930"/>
            <a:ext cx="9070848" cy="2073334"/>
          </a:xfrm>
        </p:spPr>
        <p:txBody>
          <a:bodyPr>
            <a:normAutofit/>
          </a:bodyPr>
          <a:lstStyle/>
          <a:p>
            <a:r>
              <a:rPr lang="en-US" sz="3200" dirty="0"/>
              <a:t>The Reception Class Curriculum</a:t>
            </a:r>
            <a:r>
              <a:rPr lang="en-US" dirty="0"/>
              <a:t>. </a:t>
            </a:r>
          </a:p>
          <a:p>
            <a:pPr>
              <a:spcBef>
                <a:spcPct val="0"/>
              </a:spcBef>
              <a:buClrTx/>
            </a:pPr>
            <a:r>
              <a:rPr lang="en-GB" altLang="en-US" b="1" i="1" dirty="0">
                <a:solidFill>
                  <a:schemeClr val="tx1">
                    <a:lumMod val="75000"/>
                    <a:lumOff val="25000"/>
                  </a:schemeClr>
                </a:solidFill>
              </a:rPr>
              <a:t>Through following Jesus, </a:t>
            </a:r>
          </a:p>
          <a:p>
            <a:pPr>
              <a:spcBef>
                <a:spcPct val="0"/>
              </a:spcBef>
              <a:buClrTx/>
            </a:pPr>
            <a:r>
              <a:rPr lang="en-GB" altLang="en-US" b="1" i="1" dirty="0">
                <a:solidFill>
                  <a:schemeClr val="tx1">
                    <a:lumMod val="75000"/>
                    <a:lumOff val="25000"/>
                  </a:schemeClr>
                </a:solidFill>
              </a:rPr>
              <a:t>we aim to be a caring, happy school, </a:t>
            </a:r>
          </a:p>
          <a:p>
            <a:pPr>
              <a:spcBef>
                <a:spcPct val="0"/>
              </a:spcBef>
              <a:buClrTx/>
            </a:pPr>
            <a:r>
              <a:rPr lang="en-GB" altLang="en-US" b="1" i="1" dirty="0">
                <a:solidFill>
                  <a:schemeClr val="tx1">
                    <a:lumMod val="75000"/>
                    <a:lumOff val="25000"/>
                  </a:schemeClr>
                </a:solidFill>
              </a:rPr>
              <a:t>where everyone is valued and appreciated </a:t>
            </a:r>
          </a:p>
          <a:p>
            <a:pPr>
              <a:spcBef>
                <a:spcPct val="0"/>
              </a:spcBef>
              <a:buClrTx/>
            </a:pPr>
            <a:r>
              <a:rPr lang="en-GB" altLang="en-US" b="1" i="1" dirty="0">
                <a:solidFill>
                  <a:schemeClr val="tx1">
                    <a:lumMod val="75000"/>
                    <a:lumOff val="25000"/>
                  </a:schemeClr>
                </a:solidFill>
              </a:rPr>
              <a:t>and can reach their true potential.</a:t>
            </a:r>
          </a:p>
          <a:p>
            <a:pPr>
              <a:spcBef>
                <a:spcPct val="0"/>
              </a:spcBef>
              <a:buClrTx/>
            </a:pPr>
            <a:r>
              <a:rPr lang="en-GB" altLang="en-US" b="1" i="1" dirty="0">
                <a:solidFill>
                  <a:schemeClr val="tx1">
                    <a:lumMod val="75000"/>
                    <a:lumOff val="25000"/>
                  </a:schemeClr>
                </a:solidFill>
              </a:rPr>
              <a:t>We hope to act justly, love tenderly and walk humbly with our God.</a:t>
            </a:r>
            <a:endParaRPr lang="en-US" altLang="en-US" dirty="0">
              <a:solidFill>
                <a:schemeClr val="tx1">
                  <a:lumMod val="75000"/>
                  <a:lumOff val="25000"/>
                </a:schemeClr>
              </a:solidFill>
            </a:endParaRPr>
          </a:p>
          <a:p>
            <a:endParaRPr lang="en-US" dirty="0"/>
          </a:p>
        </p:txBody>
      </p:sp>
    </p:spTree>
    <p:extLst>
      <p:ext uri="{BB962C8B-B14F-4D97-AF65-F5344CB8AC3E}">
        <p14:creationId xmlns:p14="http://schemas.microsoft.com/office/powerpoint/2010/main" val="1858332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AD10-68E3-93BD-74AE-0D607183FE93}"/>
              </a:ext>
            </a:extLst>
          </p:cNvPr>
          <p:cNvSpPr>
            <a:spLocks noGrp="1"/>
          </p:cNvSpPr>
          <p:nvPr>
            <p:ph type="title"/>
          </p:nvPr>
        </p:nvSpPr>
        <p:spPr/>
        <p:txBody>
          <a:bodyPr>
            <a:normAutofit/>
          </a:bodyPr>
          <a:lstStyle/>
          <a:p>
            <a:r>
              <a:rPr lang="en-US" sz="3600" b="1" u="sng" dirty="0">
                <a:latin typeface="Calibri" panose="020F0502020204030204" pitchFamily="34" charset="0"/>
                <a:ea typeface="Calibri" panose="020F0502020204030204" pitchFamily="34" charset="0"/>
                <a:cs typeface="Calibri" panose="020F0502020204030204" pitchFamily="34" charset="0"/>
              </a:rPr>
              <a:t>Phase 3</a:t>
            </a:r>
          </a:p>
        </p:txBody>
      </p:sp>
      <p:sp>
        <p:nvSpPr>
          <p:cNvPr id="3" name="Content Placeholder 2">
            <a:extLst>
              <a:ext uri="{FF2B5EF4-FFF2-40B4-BE49-F238E27FC236}">
                <a16:creationId xmlns:a16="http://schemas.microsoft.com/office/drawing/2014/main" id="{913FEF51-8B52-98E7-DC1D-0D9F71408E61}"/>
              </a:ext>
            </a:extLst>
          </p:cNvPr>
          <p:cNvSpPr>
            <a:spLocks noGrp="1"/>
          </p:cNvSpPr>
          <p:nvPr>
            <p:ph idx="1"/>
          </p:nvPr>
        </p:nvSpPr>
        <p:spPr>
          <a:xfrm>
            <a:off x="838200" y="1791500"/>
            <a:ext cx="6118185" cy="4610389"/>
          </a:xfrm>
        </p:spPr>
        <p:txBody>
          <a:bodyPr>
            <a:normAutofit/>
          </a:bodyPr>
          <a:lstStyle/>
          <a:p>
            <a:r>
              <a:rPr lang="en-US" sz="2000" dirty="0">
                <a:latin typeface="Calibri Light" panose="020F0302020204030204" pitchFamily="34" charset="0"/>
                <a:ea typeface="Calibri Light" panose="020F0302020204030204" pitchFamily="34" charset="0"/>
                <a:cs typeface="Calibri Light" panose="020F0302020204030204" pitchFamily="34" charset="0"/>
              </a:rPr>
              <a:t>The children apply their blending and </a:t>
            </a:r>
          </a:p>
          <a:p>
            <a:pPr marL="0" indent="0">
              <a:buNone/>
            </a:pPr>
            <a:r>
              <a:rPr lang="en-US" sz="2000" dirty="0">
                <a:latin typeface="Calibri Light" panose="020F0302020204030204" pitchFamily="34" charset="0"/>
                <a:ea typeface="Calibri Light" panose="020F0302020204030204" pitchFamily="34" charset="0"/>
                <a:cs typeface="Calibri Light" panose="020F0302020204030204" pitchFamily="34" charset="0"/>
              </a:rPr>
              <a:t>segmenting skills using another set of </a:t>
            </a:r>
          </a:p>
          <a:p>
            <a:pPr marL="0" indent="0">
              <a:buNone/>
            </a:pPr>
            <a:r>
              <a:rPr lang="en-US" sz="2000" dirty="0">
                <a:latin typeface="Calibri Light" panose="020F0302020204030204" pitchFamily="34" charset="0"/>
                <a:ea typeface="Calibri Light" panose="020F0302020204030204" pitchFamily="34" charset="0"/>
                <a:cs typeface="Calibri Light" panose="020F0302020204030204" pitchFamily="34" charset="0"/>
              </a:rPr>
              <a:t>letters, some sounds are made using 2 or 3 letters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Eg.</a:t>
            </a:r>
            <a:r>
              <a:rPr lang="en-US" sz="2000" dirty="0">
                <a:latin typeface="Calibri Light" panose="020F0302020204030204" pitchFamily="34" charset="0"/>
                <a:ea typeface="Calibri Light" panose="020F0302020204030204" pitchFamily="34" charset="0"/>
                <a:cs typeface="Calibri Light" panose="020F0302020204030204" pitchFamily="34" charset="0"/>
              </a:rPr>
              <a:t> C-</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ar</a:t>
            </a:r>
            <a:r>
              <a:rPr lang="en-US" sz="2000" dirty="0">
                <a:latin typeface="Calibri Light" panose="020F0302020204030204" pitchFamily="34" charset="0"/>
                <a:ea typeface="Calibri Light" panose="020F0302020204030204" pitchFamily="34" charset="0"/>
                <a:cs typeface="Calibri Light" panose="020F0302020204030204" pitchFamily="34" charset="0"/>
              </a:rPr>
              <a:t>-d, g-</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oa</a:t>
            </a:r>
            <a:r>
              <a:rPr lang="en-US" sz="2000" dirty="0">
                <a:latin typeface="Calibri Light" panose="020F0302020204030204" pitchFamily="34" charset="0"/>
                <a:ea typeface="Calibri Light" panose="020F0302020204030204" pitchFamily="34" charset="0"/>
                <a:cs typeface="Calibri Light" panose="020F0302020204030204" pitchFamily="34" charset="0"/>
              </a:rPr>
              <a:t>-t</a:t>
            </a:r>
          </a:p>
          <a:p>
            <a:pPr marL="0" indent="0">
              <a:buNone/>
            </a:pP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2000" b="1" u="sng" dirty="0">
                <a:solidFill>
                  <a:srgbClr val="92D050"/>
                </a:solidFill>
                <a:latin typeface="Calibri Light" panose="020F0302020204030204" pitchFamily="34" charset="0"/>
                <a:ea typeface="Calibri Light" panose="020F0302020204030204" pitchFamily="34" charset="0"/>
                <a:cs typeface="Calibri Light" panose="020F0302020204030204" pitchFamily="34" charset="0"/>
              </a:rPr>
              <a:t>Phase 4</a:t>
            </a:r>
          </a:p>
          <a:p>
            <a:r>
              <a:rPr lang="en-US" sz="2000" dirty="0">
                <a:latin typeface="Calibri Light" panose="020F0302020204030204" pitchFamily="34" charset="0"/>
                <a:ea typeface="Calibri Light" panose="020F0302020204030204" pitchFamily="34" charset="0"/>
                <a:cs typeface="Calibri Light" panose="020F0302020204030204" pitchFamily="34" charset="0"/>
              </a:rPr>
              <a:t>All of the sounds learnt so far are used with adjacent consonants e.g.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br</a:t>
            </a:r>
            <a:r>
              <a:rPr lang="en-US" sz="2000" dirty="0">
                <a:latin typeface="Calibri Light" panose="020F0302020204030204" pitchFamily="34" charset="0"/>
                <a:ea typeface="Calibri Light" panose="020F0302020204030204" pitchFamily="34" charset="0"/>
                <a:cs typeface="Calibri Light" panose="020F0302020204030204" pitchFamily="34" charset="0"/>
              </a:rPr>
              <a:t>-</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i</a:t>
            </a:r>
            <a:r>
              <a:rPr lang="en-US" sz="2000" dirty="0">
                <a:latin typeface="Calibri Light" panose="020F0302020204030204" pitchFamily="34" charset="0"/>
                <a:ea typeface="Calibri Light" panose="020F0302020204030204" pitchFamily="34" charset="0"/>
                <a:cs typeface="Calibri Light" panose="020F0302020204030204" pitchFamily="34" charset="0"/>
              </a:rPr>
              <a:t>-m, m-</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i</a:t>
            </a:r>
            <a:r>
              <a:rPr lang="en-US" sz="2000" dirty="0">
                <a:latin typeface="Calibri Light" panose="020F0302020204030204" pitchFamily="34" charset="0"/>
                <a:ea typeface="Calibri Light" panose="020F0302020204030204" pitchFamily="34" charset="0"/>
                <a:cs typeface="Calibri Light" panose="020F0302020204030204" pitchFamily="34" charset="0"/>
              </a:rPr>
              <a:t>-</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lk</a:t>
            </a:r>
            <a:r>
              <a:rPr lang="en-US" sz="2000" dirty="0">
                <a:latin typeface="Calibri Light" panose="020F0302020204030204" pitchFamily="34" charset="0"/>
                <a:ea typeface="Calibri Light" panose="020F0302020204030204" pitchFamily="34" charset="0"/>
                <a:cs typeface="Calibri Light" panose="020F0302020204030204" pitchFamily="34" charset="0"/>
              </a:rPr>
              <a:t>, p-ai-nt. The children learn to read and  write these longer words,</a:t>
            </a:r>
          </a:p>
          <a:p>
            <a:pPr marL="0" indent="0">
              <a:buNone/>
            </a:pP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endParaRPr lang="en-US" dirty="0"/>
          </a:p>
        </p:txBody>
      </p:sp>
      <p:pic>
        <p:nvPicPr>
          <p:cNvPr id="4" name="Picture 3" descr="Logo, company name&#10;&#10;Description automatically generated">
            <a:extLst>
              <a:ext uri="{FF2B5EF4-FFF2-40B4-BE49-F238E27FC236}">
                <a16:creationId xmlns:a16="http://schemas.microsoft.com/office/drawing/2014/main" id="{A304C0DC-6D9E-E4AF-4F2F-20354638FE79}"/>
              </a:ext>
            </a:extLst>
          </p:cNvPr>
          <p:cNvPicPr>
            <a:picLocks noChangeAspect="1"/>
          </p:cNvPicPr>
          <p:nvPr/>
        </p:nvPicPr>
        <p:blipFill>
          <a:blip r:embed="rId2"/>
          <a:stretch>
            <a:fillRect/>
          </a:stretch>
        </p:blipFill>
        <p:spPr>
          <a:xfrm>
            <a:off x="7209793" y="944859"/>
            <a:ext cx="4662106" cy="2744046"/>
          </a:xfrm>
          <a:prstGeom prst="rect">
            <a:avLst/>
          </a:prstGeom>
        </p:spPr>
      </p:pic>
    </p:spTree>
    <p:extLst>
      <p:ext uri="{BB962C8B-B14F-4D97-AF65-F5344CB8AC3E}">
        <p14:creationId xmlns:p14="http://schemas.microsoft.com/office/powerpoint/2010/main" val="3261026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478-A00E-EEEA-A7B0-03CF3A63B88A}"/>
              </a:ext>
            </a:extLst>
          </p:cNvPr>
          <p:cNvSpPr>
            <a:spLocks noGrp="1"/>
          </p:cNvSpPr>
          <p:nvPr>
            <p:ph type="title"/>
          </p:nvPr>
        </p:nvSpPr>
        <p:spPr>
          <a:xfrm>
            <a:off x="2918826" y="460475"/>
            <a:ext cx="8596668" cy="1320800"/>
          </a:xfrm>
        </p:spPr>
        <p:txBody>
          <a:bodyPr>
            <a:normAutofit/>
          </a:bodyPr>
          <a:lstStyle/>
          <a:p>
            <a:r>
              <a:rPr lang="en-US" sz="3600" b="1" u="sng" dirty="0">
                <a:latin typeface="Calibri" panose="020F0502020204030204" pitchFamily="34" charset="0"/>
                <a:ea typeface="Calibri" panose="020F0502020204030204" pitchFamily="34" charset="0"/>
                <a:cs typeface="Calibri" panose="020F0502020204030204" pitchFamily="34" charset="0"/>
              </a:rPr>
              <a:t>Reading books</a:t>
            </a:r>
          </a:p>
        </p:txBody>
      </p:sp>
      <p:sp>
        <p:nvSpPr>
          <p:cNvPr id="3" name="Content Placeholder 2">
            <a:extLst>
              <a:ext uri="{FF2B5EF4-FFF2-40B4-BE49-F238E27FC236}">
                <a16:creationId xmlns:a16="http://schemas.microsoft.com/office/drawing/2014/main" id="{9F8E121F-D7BE-AE62-83EE-FF4287541781}"/>
              </a:ext>
            </a:extLst>
          </p:cNvPr>
          <p:cNvSpPr>
            <a:spLocks noGrp="1"/>
          </p:cNvSpPr>
          <p:nvPr>
            <p:ph idx="1"/>
          </p:nvPr>
        </p:nvSpPr>
        <p:spPr>
          <a:xfrm>
            <a:off x="838200" y="1385787"/>
            <a:ext cx="8951976" cy="4351338"/>
          </a:xfrm>
        </p:spPr>
        <p:txBody>
          <a:bodyPr>
            <a:noAutofit/>
          </a:bodyPr>
          <a:lstStyle/>
          <a:p>
            <a:pPr>
              <a:lnSpc>
                <a:spcPct val="110000"/>
              </a:lnSpc>
            </a:pPr>
            <a:r>
              <a:rPr lang="en-GB" dirty="0">
                <a:latin typeface="Calibri Light" panose="020F0302020204030204" pitchFamily="34" charset="0"/>
                <a:ea typeface="Calibri Light" panose="020F0302020204030204" pitchFamily="34" charset="0"/>
                <a:cs typeface="Calibri Light" panose="020F0302020204030204" pitchFamily="34" charset="0"/>
              </a:rPr>
              <a:t>Each week the children select a school library book to encourage discussion and encourage their enjoyment of reading.</a:t>
            </a:r>
          </a:p>
          <a:p>
            <a:pPr>
              <a:lnSpc>
                <a:spcPct val="110000"/>
              </a:lnSpc>
            </a:pPr>
            <a:r>
              <a:rPr lang="en-GB" dirty="0">
                <a:latin typeface="Calibri Light" panose="020F0302020204030204" pitchFamily="34" charset="0"/>
                <a:ea typeface="Calibri Light" panose="020F0302020204030204" pitchFamily="34" charset="0"/>
                <a:cs typeface="Calibri Light" panose="020F0302020204030204" pitchFamily="34" charset="0"/>
              </a:rPr>
              <a:t>As soon as the children can blend confidently, they are given books with short sentences.</a:t>
            </a:r>
          </a:p>
          <a:p>
            <a:pPr>
              <a:lnSpc>
                <a:spcPct val="110000"/>
              </a:lnSpc>
            </a:pPr>
            <a:endParaRPr lang="en-GB" dirty="0">
              <a:latin typeface="Calibri Light" panose="020F0302020204030204" pitchFamily="34" charset="0"/>
              <a:ea typeface="Calibri Light" panose="020F0302020204030204" pitchFamily="34" charset="0"/>
              <a:cs typeface="Calibri Light" panose="020F0302020204030204" pitchFamily="34" charset="0"/>
            </a:endParaRPr>
          </a:p>
          <a:p>
            <a:r>
              <a:rPr lang="en-GB" dirty="0">
                <a:latin typeface="Calibri Light" panose="020F0302020204030204" pitchFamily="34" charset="0"/>
                <a:ea typeface="Calibri Light" panose="020F0302020204030204" pitchFamily="34" charset="0"/>
                <a:cs typeface="Calibri Light" panose="020F0302020204030204" pitchFamily="34" charset="0"/>
              </a:rPr>
              <a:t>The children’s phonic knowledge and their ability to blend are matched to our school reading books so the children will be given a book containing only sounds with which they are familiar.</a:t>
            </a:r>
          </a:p>
          <a:p>
            <a:endParaRPr lang="en-GB" dirty="0">
              <a:latin typeface="Calibri Light" panose="020F0302020204030204" pitchFamily="34" charset="0"/>
              <a:ea typeface="Calibri Light" panose="020F0302020204030204" pitchFamily="34" charset="0"/>
              <a:cs typeface="Calibri Light" panose="020F0302020204030204" pitchFamily="34" charset="0"/>
            </a:endParaRPr>
          </a:p>
          <a:p>
            <a:r>
              <a:rPr lang="en-GB" b="1" dirty="0">
                <a:latin typeface="Calibri Light" panose="020F0302020204030204" pitchFamily="34" charset="0"/>
                <a:ea typeface="Calibri Light" panose="020F0302020204030204" pitchFamily="34" charset="0"/>
                <a:cs typeface="Calibri Light" panose="020F0302020204030204" pitchFamily="34" charset="0"/>
              </a:rPr>
              <a:t> We ask you to support them to </a:t>
            </a:r>
            <a:r>
              <a:rPr lang="en-GB" dirty="0">
                <a:latin typeface="Calibri Light" panose="020F0302020204030204" pitchFamily="34" charset="0"/>
                <a:ea typeface="Calibri Light" panose="020F0302020204030204" pitchFamily="34" charset="0"/>
                <a:cs typeface="Calibri Light" panose="020F0302020204030204" pitchFamily="34" charset="0"/>
              </a:rPr>
              <a:t>read each book several times. This usually means that they become more fluent with each reading which gives them confidence.</a:t>
            </a:r>
          </a:p>
          <a:p>
            <a:endParaRPr lang="en-GB" dirty="0">
              <a:latin typeface="Calibri Light" panose="020F0302020204030204" pitchFamily="34" charset="0"/>
              <a:ea typeface="Calibri Light" panose="020F0302020204030204" pitchFamily="34" charset="0"/>
              <a:cs typeface="Calibri Light" panose="020F0302020204030204" pitchFamily="34" charset="0"/>
            </a:endParaRPr>
          </a:p>
          <a:p>
            <a:r>
              <a:rPr lang="en-GB" dirty="0">
                <a:latin typeface="Calibri Light" panose="020F0302020204030204" pitchFamily="34" charset="0"/>
                <a:ea typeface="Calibri Light" panose="020F0302020204030204" pitchFamily="34" charset="0"/>
                <a:cs typeface="Calibri Light" panose="020F0302020204030204" pitchFamily="34" charset="0"/>
              </a:rPr>
              <a:t>It is important to explore the pictures because this adds to the children’s understanding of the book and the way that stories are organised.</a:t>
            </a:r>
          </a:p>
          <a:p>
            <a:pPr marL="0" indent="0">
              <a:buNone/>
            </a:pPr>
            <a:endParaRPr lang="en-GB" dirty="0"/>
          </a:p>
        </p:txBody>
      </p:sp>
      <p:pic>
        <p:nvPicPr>
          <p:cNvPr id="5" name="Picture 4">
            <a:extLst>
              <a:ext uri="{FF2B5EF4-FFF2-40B4-BE49-F238E27FC236}">
                <a16:creationId xmlns:a16="http://schemas.microsoft.com/office/drawing/2014/main" id="{C2BE0027-EA16-497A-7ADE-B3BACD8A7990}"/>
              </a:ext>
            </a:extLst>
          </p:cNvPr>
          <p:cNvPicPr>
            <a:picLocks noChangeAspect="1"/>
          </p:cNvPicPr>
          <p:nvPr/>
        </p:nvPicPr>
        <p:blipFill>
          <a:blip r:embed="rId2"/>
          <a:stretch>
            <a:fillRect/>
          </a:stretch>
        </p:blipFill>
        <p:spPr>
          <a:xfrm>
            <a:off x="9790176" y="1385787"/>
            <a:ext cx="2027031" cy="175788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6" name="Picture 5"/>
          <p:cNvPicPr>
            <a:picLocks noChangeAspect="1"/>
          </p:cNvPicPr>
          <p:nvPr/>
        </p:nvPicPr>
        <p:blipFill rotWithShape="1">
          <a:blip r:embed="rId3"/>
          <a:srcRect l="48446" t="20519" r="9472" b="43930"/>
          <a:stretch/>
        </p:blipFill>
        <p:spPr>
          <a:xfrm>
            <a:off x="9479518" y="4334699"/>
            <a:ext cx="2513367" cy="1320800"/>
          </a:xfrm>
          <a:prstGeom prst="rect">
            <a:avLst/>
          </a:prstGeom>
        </p:spPr>
      </p:pic>
    </p:spTree>
    <p:extLst>
      <p:ext uri="{BB962C8B-B14F-4D97-AF65-F5344CB8AC3E}">
        <p14:creationId xmlns:p14="http://schemas.microsoft.com/office/powerpoint/2010/main" val="1224004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9936-8AAB-BA88-55FB-397005D1B8D8}"/>
              </a:ext>
            </a:extLst>
          </p:cNvPr>
          <p:cNvSpPr>
            <a:spLocks noGrp="1"/>
          </p:cNvSpPr>
          <p:nvPr>
            <p:ph type="title"/>
          </p:nvPr>
        </p:nvSpPr>
        <p:spPr>
          <a:xfrm>
            <a:off x="1652694" y="992279"/>
            <a:ext cx="8596668" cy="1320800"/>
          </a:xfrm>
        </p:spPr>
        <p:txBody>
          <a:bodyPr>
            <a:normAutofit/>
          </a:bodyPr>
          <a:lstStyle/>
          <a:p>
            <a:r>
              <a:rPr lang="en-US" sz="3600" b="1" u="sng" dirty="0">
                <a:latin typeface="Calibri" panose="020F0502020204030204" pitchFamily="34" charset="0"/>
                <a:ea typeface="Calibri" panose="020F0502020204030204" pitchFamily="34" charset="0"/>
                <a:cs typeface="Calibri" panose="020F0502020204030204" pitchFamily="34" charset="0"/>
              </a:rPr>
              <a:t>Segmenting to spell and write words</a:t>
            </a:r>
          </a:p>
        </p:txBody>
      </p:sp>
      <p:sp>
        <p:nvSpPr>
          <p:cNvPr id="3" name="Content Placeholder 2">
            <a:extLst>
              <a:ext uri="{FF2B5EF4-FFF2-40B4-BE49-F238E27FC236}">
                <a16:creationId xmlns:a16="http://schemas.microsoft.com/office/drawing/2014/main" id="{C8139BE3-338E-7D49-78FA-0305F5798973}"/>
              </a:ext>
            </a:extLst>
          </p:cNvPr>
          <p:cNvSpPr>
            <a:spLocks noGrp="1"/>
          </p:cNvSpPr>
          <p:nvPr>
            <p:ph idx="1"/>
          </p:nvPr>
        </p:nvSpPr>
        <p:spPr/>
        <p:txBody>
          <a:bodyPr/>
          <a:lstStyle/>
          <a:p>
            <a:pPr marL="344170" indent="-344170"/>
            <a:r>
              <a:rPr lang="en-GB" sz="2000" dirty="0">
                <a:latin typeface="Calibri Light" panose="020F0302020204030204" pitchFamily="34" charset="0"/>
                <a:ea typeface="Calibri Light" panose="020F0302020204030204" pitchFamily="34" charset="0"/>
                <a:cs typeface="Calibri Light" panose="020F0302020204030204" pitchFamily="34" charset="0"/>
              </a:rPr>
              <a:t>Then they</a:t>
            </a:r>
            <a:r>
              <a:rPr lang="en-GB" sz="2000" b="1" dirty="0">
                <a:latin typeface="Calibri Light" panose="020F0302020204030204" pitchFamily="34" charset="0"/>
                <a:ea typeface="Calibri Light" panose="020F0302020204030204" pitchFamily="34" charset="0"/>
                <a:cs typeface="Calibri Light" panose="020F0302020204030204" pitchFamily="34" charset="0"/>
              </a:rPr>
              <a:t> </a:t>
            </a:r>
            <a:r>
              <a:rPr lang="en-GB" sz="2000" dirty="0">
                <a:latin typeface="Calibri Light" panose="020F0302020204030204" pitchFamily="34" charset="0"/>
                <a:ea typeface="Calibri Light" panose="020F0302020204030204" pitchFamily="34" charset="0"/>
                <a:cs typeface="Calibri Light" panose="020F0302020204030204" pitchFamily="34" charset="0"/>
              </a:rPr>
              <a:t>segment to spell and write words.</a:t>
            </a:r>
          </a:p>
          <a:p>
            <a:pPr marL="344170" indent="-344170"/>
            <a:r>
              <a:rPr lang="en-GB" sz="2000" dirty="0">
                <a:latin typeface="Calibri Light" panose="020F0302020204030204" pitchFamily="34" charset="0"/>
                <a:ea typeface="Calibri Light" panose="020F0302020204030204" pitchFamily="34" charset="0"/>
                <a:cs typeface="Calibri Light" panose="020F0302020204030204" pitchFamily="34" charset="0"/>
              </a:rPr>
              <a:t>The children use their fingers to help spell a word.</a:t>
            </a:r>
          </a:p>
          <a:p>
            <a:pPr marL="344170" indent="-344170"/>
            <a:r>
              <a:rPr lang="en-GB" sz="2000" dirty="0">
                <a:latin typeface="Calibri Light" panose="020F0302020204030204" pitchFamily="34" charset="0"/>
                <a:ea typeface="Calibri Light" panose="020F0302020204030204" pitchFamily="34" charset="0"/>
                <a:cs typeface="Calibri Light" panose="020F0302020204030204" pitchFamily="34" charset="0"/>
              </a:rPr>
              <a:t>e.g. hat – They are told they need 3 fingers. They say each sound ‘pinching’ it on the end of their fingers and then write it .</a:t>
            </a:r>
          </a:p>
          <a:p>
            <a:endParaRPr lang="en-US" dirty="0"/>
          </a:p>
        </p:txBody>
      </p:sp>
      <p:pic>
        <p:nvPicPr>
          <p:cNvPr id="5" name="Picture 4">
            <a:extLst>
              <a:ext uri="{FF2B5EF4-FFF2-40B4-BE49-F238E27FC236}">
                <a16:creationId xmlns:a16="http://schemas.microsoft.com/office/drawing/2014/main" id="{39294972-2AD1-119C-6D6D-22D69217244C}"/>
              </a:ext>
            </a:extLst>
          </p:cNvPr>
          <p:cNvPicPr>
            <a:picLocks noChangeAspect="1"/>
          </p:cNvPicPr>
          <p:nvPr/>
        </p:nvPicPr>
        <p:blipFill>
          <a:blip r:embed="rId2"/>
          <a:stretch>
            <a:fillRect/>
          </a:stretch>
        </p:blipFill>
        <p:spPr>
          <a:xfrm>
            <a:off x="7560785" y="4155960"/>
            <a:ext cx="1850814" cy="205066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6" name="Picture 5">
            <a:extLst>
              <a:ext uri="{FF2B5EF4-FFF2-40B4-BE49-F238E27FC236}">
                <a16:creationId xmlns:a16="http://schemas.microsoft.com/office/drawing/2014/main" id="{78E66DB7-93E0-5E49-7CC9-F0A128E9C65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94" b="95361" l="9653" r="95367">
                        <a14:foregroundMark x1="85328" y1="90206" x2="68340" y2="87113"/>
                        <a14:foregroundMark x1="68340" y1="87113" x2="83398" y2="95361"/>
                        <a14:foregroundMark x1="83398" y1="95361" x2="78764" y2="92268"/>
                        <a14:foregroundMark x1="90347" y1="40722" x2="88031" y2="52577"/>
                        <a14:foregroundMark x1="19691" y1="86598" x2="19691" y2="36082"/>
                        <a14:foregroundMark x1="19691" y1="36082" x2="24710" y2="15979"/>
                        <a14:foregroundMark x1="24710" y1="15979" x2="42471" y2="10825"/>
                        <a14:foregroundMark x1="42471" y1="10825" x2="59073" y2="12371"/>
                        <a14:foregroundMark x1="59073" y1="12371" x2="70656" y2="27835"/>
                        <a14:foregroundMark x1="70656" y1="27835" x2="70656" y2="34536"/>
                        <a14:foregroundMark x1="71042" y1="34536" x2="66409" y2="52577"/>
                        <a14:foregroundMark x1="65637" y1="23196" x2="81853" y2="24227"/>
                        <a14:foregroundMark x1="81853" y1="24227" x2="95367" y2="37113"/>
                        <a14:foregroundMark x1="95367" y1="37113" x2="93050" y2="91237"/>
                        <a14:foregroundMark x1="91506" y1="90206" x2="35135" y2="90722"/>
                        <a14:foregroundMark x1="35135" y1="90722" x2="23166" y2="79381"/>
                        <a14:foregroundMark x1="94595" y1="38144" x2="90347" y2="18041"/>
                        <a14:foregroundMark x1="90347" y1="18041" x2="91506" y2="31443"/>
                        <a14:backgroundMark x1="52510" y1="35052" x2="33591" y2="37113"/>
                        <a14:backgroundMark x1="54054" y1="38144" x2="36680" y2="31959"/>
                        <a14:backgroundMark x1="36680" y1="31959" x2="52124" y2="28351"/>
                        <a14:backgroundMark x1="52124" y1="28351" x2="35521" y2="31443"/>
                        <a14:backgroundMark x1="35521" y1="31443" x2="52510" y2="27835"/>
                        <a14:backgroundMark x1="52510" y1="27835" x2="53282" y2="30928"/>
                      </a14:backgroundRemoval>
                    </a14:imgEffect>
                  </a14:imgLayer>
                </a14:imgProps>
              </a:ext>
            </a:extLst>
          </a:blip>
          <a:srcRect l="21924" t="33154" r="5803" b="9224"/>
          <a:stretch/>
        </p:blipFill>
        <p:spPr>
          <a:xfrm>
            <a:off x="3669329" y="4525551"/>
            <a:ext cx="2187615" cy="1311486"/>
          </a:xfrm>
          <a:prstGeom prst="rect">
            <a:avLst/>
          </a:prstGeom>
        </p:spPr>
      </p:pic>
    </p:spTree>
    <p:extLst>
      <p:ext uri="{BB962C8B-B14F-4D97-AF65-F5344CB8AC3E}">
        <p14:creationId xmlns:p14="http://schemas.microsoft.com/office/powerpoint/2010/main" val="3815371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17C6-EA91-EA9C-08A3-5069D225D929}"/>
              </a:ext>
            </a:extLst>
          </p:cNvPr>
          <p:cNvSpPr>
            <a:spLocks noGrp="1"/>
          </p:cNvSpPr>
          <p:nvPr>
            <p:ph type="title"/>
          </p:nvPr>
        </p:nvSpPr>
        <p:spPr>
          <a:xfrm>
            <a:off x="2053595" y="342901"/>
            <a:ext cx="8596668" cy="1320800"/>
          </a:xfrm>
        </p:spPr>
        <p:txBody>
          <a:bodyPr>
            <a:normAutofit/>
          </a:bodyPr>
          <a:lstStyle/>
          <a:p>
            <a:r>
              <a:rPr lang="en-US" sz="3600" b="1" u="sng" dirty="0">
                <a:latin typeface="Calibri" panose="020F0502020204030204" pitchFamily="34" charset="0"/>
                <a:ea typeface="Calibri" panose="020F0502020204030204" pitchFamily="34" charset="0"/>
                <a:cs typeface="Calibri" panose="020F0502020204030204" pitchFamily="34" charset="0"/>
              </a:rPr>
              <a:t>Writing sentences</a:t>
            </a:r>
          </a:p>
        </p:txBody>
      </p:sp>
      <p:sp>
        <p:nvSpPr>
          <p:cNvPr id="3" name="Content Placeholder 2">
            <a:extLst>
              <a:ext uri="{FF2B5EF4-FFF2-40B4-BE49-F238E27FC236}">
                <a16:creationId xmlns:a16="http://schemas.microsoft.com/office/drawing/2014/main" id="{B892F8E2-5A1A-6017-AF5D-E844905C1491}"/>
              </a:ext>
            </a:extLst>
          </p:cNvPr>
          <p:cNvSpPr>
            <a:spLocks noGrp="1"/>
          </p:cNvSpPr>
          <p:nvPr>
            <p:ph idx="1"/>
          </p:nvPr>
        </p:nvSpPr>
        <p:spPr>
          <a:xfrm>
            <a:off x="672546" y="1491000"/>
            <a:ext cx="10515600" cy="5024099"/>
          </a:xfrm>
        </p:spPr>
        <p:txBody>
          <a:bodyPr>
            <a:normAutofit/>
          </a:bodyPr>
          <a:lstStyle/>
          <a:p>
            <a:pPr>
              <a:lnSpc>
                <a:spcPct val="110000"/>
              </a:lnSpc>
            </a:pPr>
            <a:r>
              <a:rPr lang="en-GB" sz="2200" dirty="0">
                <a:latin typeface="Calibri Light" panose="020F0302020204030204" pitchFamily="34" charset="0"/>
                <a:ea typeface="Calibri Light" panose="020F0302020204030204" pitchFamily="34" charset="0"/>
                <a:cs typeface="Calibri Light" panose="020F0302020204030204" pitchFamily="34" charset="0"/>
              </a:rPr>
              <a:t>As the children’s knowledge of sounds and their blending and segmenting skills develop and improve, they progress from writing words to phrases and sentences.</a:t>
            </a:r>
          </a:p>
          <a:p>
            <a:pPr>
              <a:lnSpc>
                <a:spcPct val="110000"/>
              </a:lnSpc>
            </a:pPr>
            <a:r>
              <a:rPr lang="en-US" sz="2200" dirty="0">
                <a:latin typeface="Calibri Light" panose="020F0302020204030204" pitchFamily="34" charset="0"/>
                <a:ea typeface="Calibri Light" panose="020F0302020204030204" pitchFamily="34" charset="0"/>
                <a:cs typeface="Calibri Light" panose="020F0302020204030204" pitchFamily="34" charset="0"/>
              </a:rPr>
              <a:t>We use the ‘Drawing Club’ approach, which gives the children ownership of their writing and has proven to be extremely motivating.</a:t>
            </a:r>
            <a:endParaRPr lang="en-GB" sz="2200" dirty="0">
              <a:latin typeface="Calibri Light" panose="020F0302020204030204" pitchFamily="34" charset="0"/>
              <a:ea typeface="Calibri Light" panose="020F0302020204030204" pitchFamily="34" charset="0"/>
              <a:cs typeface="Calibri Light" panose="020F0302020204030204" pitchFamily="34" charset="0"/>
            </a:endParaRPr>
          </a:p>
          <a:p>
            <a:pPr>
              <a:lnSpc>
                <a:spcPct val="110000"/>
              </a:lnSpc>
            </a:pPr>
            <a:r>
              <a:rPr lang="en-GB" sz="2200" dirty="0">
                <a:latin typeface="Calibri Light" panose="020F0302020204030204" pitchFamily="34" charset="0"/>
                <a:ea typeface="Calibri Light" panose="020F0302020204030204" pitchFamily="34" charset="0"/>
                <a:cs typeface="Calibri Light" panose="020F0302020204030204" pitchFamily="34" charset="0"/>
              </a:rPr>
              <a:t>They think of the sentence they want to write, say it several times to ‘Hold it’ in their head and then write it down from beginning to end, without stopping. </a:t>
            </a:r>
          </a:p>
          <a:p>
            <a:pPr>
              <a:lnSpc>
                <a:spcPct val="110000"/>
              </a:lnSpc>
            </a:pPr>
            <a:r>
              <a:rPr lang="en-GB" sz="2200" dirty="0">
                <a:latin typeface="Calibri Light" panose="020F0302020204030204" pitchFamily="34" charset="0"/>
                <a:ea typeface="Calibri Light" panose="020F0302020204030204" pitchFamily="34" charset="0"/>
                <a:cs typeface="Calibri Light" panose="020F0302020204030204" pitchFamily="34" charset="0"/>
              </a:rPr>
              <a:t>This is an important step because it is vital to build up the stamina and concentration to write a whole sentence in one go. If the children break in the middle of a sentence they tend to miss out or repeat words and the sentence does not make sense.</a:t>
            </a:r>
          </a:p>
          <a:p>
            <a:endParaRPr lang="en-US" dirty="0"/>
          </a:p>
        </p:txBody>
      </p:sp>
      <p:pic>
        <p:nvPicPr>
          <p:cNvPr id="4" name="Picture 3">
            <a:extLst>
              <a:ext uri="{FF2B5EF4-FFF2-40B4-BE49-F238E27FC236}">
                <a16:creationId xmlns:a16="http://schemas.microsoft.com/office/drawing/2014/main" id="{D27BD8FA-31E3-61D2-7905-DED8E718A580}"/>
              </a:ext>
            </a:extLst>
          </p:cNvPr>
          <p:cNvPicPr>
            <a:picLocks noChangeAspect="1"/>
          </p:cNvPicPr>
          <p:nvPr/>
        </p:nvPicPr>
        <p:blipFill rotWithShape="1">
          <a:blip r:embed="rId2"/>
          <a:srcRect t="14091" r="-2" b="15994"/>
          <a:stretch/>
        </p:blipFill>
        <p:spPr>
          <a:xfrm>
            <a:off x="9277350" y="89894"/>
            <a:ext cx="2495550" cy="145394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1353374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C004-2705-7941-2962-8DB56C6C9B7B}"/>
              </a:ext>
            </a:extLst>
          </p:cNvPr>
          <p:cNvSpPr>
            <a:spLocks noGrp="1"/>
          </p:cNvSpPr>
          <p:nvPr>
            <p:ph type="title"/>
          </p:nvPr>
        </p:nvSpPr>
        <p:spPr>
          <a:xfrm>
            <a:off x="3687454" y="642696"/>
            <a:ext cx="8596668" cy="1320800"/>
          </a:xfrm>
        </p:spPr>
        <p:txBody>
          <a:bodyPr>
            <a:normAutofit/>
          </a:bodyPr>
          <a:lstStyle/>
          <a:p>
            <a:r>
              <a:rPr lang="en-US" sz="3600" b="1" u="sng" dirty="0">
                <a:latin typeface="Calibri" panose="020F0502020204030204" pitchFamily="34" charset="0"/>
                <a:ea typeface="Calibri" panose="020F0502020204030204" pitchFamily="34" charset="0"/>
                <a:cs typeface="Calibri" panose="020F0502020204030204" pitchFamily="34" charset="0"/>
              </a:rPr>
              <a:t>Handwriting</a:t>
            </a:r>
          </a:p>
        </p:txBody>
      </p:sp>
      <p:pic>
        <p:nvPicPr>
          <p:cNvPr id="6" name="Content Placeholder 5"/>
          <p:cNvPicPr>
            <a:picLocks noGrp="1" noChangeAspect="1"/>
          </p:cNvPicPr>
          <p:nvPr>
            <p:ph idx="1"/>
          </p:nvPr>
        </p:nvPicPr>
        <p:blipFill rotWithShape="1">
          <a:blip r:embed="rId2"/>
          <a:srcRect l="50175" t="46065" r="23217" b="25646"/>
          <a:stretch/>
        </p:blipFill>
        <p:spPr>
          <a:xfrm>
            <a:off x="8154296" y="4037573"/>
            <a:ext cx="4037704" cy="2682948"/>
          </a:xfrm>
          <a:prstGeom prst="rect">
            <a:avLst/>
          </a:prstGeom>
        </p:spPr>
      </p:pic>
      <p:sp>
        <p:nvSpPr>
          <p:cNvPr id="4" name="Content Placeholder 2">
            <a:extLst>
              <a:ext uri="{FF2B5EF4-FFF2-40B4-BE49-F238E27FC236}">
                <a16:creationId xmlns:a16="http://schemas.microsoft.com/office/drawing/2014/main" id="{C35BF123-A181-2D28-8E4C-55B435930B1C}"/>
              </a:ext>
            </a:extLst>
          </p:cNvPr>
          <p:cNvSpPr txBox="1">
            <a:spLocks/>
          </p:cNvSpPr>
          <p:nvPr/>
        </p:nvSpPr>
        <p:spPr>
          <a:xfrm>
            <a:off x="663595" y="1758549"/>
            <a:ext cx="8758995" cy="49619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Calibri Light" panose="020F0302020204030204" pitchFamily="34" charset="0"/>
                <a:ea typeface="Calibri Light" panose="020F0302020204030204" pitchFamily="34" charset="0"/>
                <a:cs typeface="Calibri Light" panose="020F0302020204030204" pitchFamily="34" charset="0"/>
              </a:rPr>
              <a:t>The letters of the alphabet can be divided into ‘families’ based on the movement made to start each letter. Mastering correct formation helps to avoid letter reversals from occurring. </a:t>
            </a:r>
          </a:p>
          <a:p>
            <a:r>
              <a:rPr lang="en-GB" sz="2000" dirty="0">
                <a:latin typeface="Calibri Light" panose="020F0302020204030204" pitchFamily="34" charset="0"/>
                <a:ea typeface="Calibri Light" panose="020F0302020204030204" pitchFamily="34" charset="0"/>
                <a:cs typeface="Calibri Light" panose="020F0302020204030204" pitchFamily="34" charset="0"/>
              </a:rPr>
              <a:t> Each time we write a letter we say the same sentence to help reinforce the correct movement.</a:t>
            </a:r>
          </a:p>
          <a:p>
            <a:r>
              <a:rPr lang="en-GB" sz="2000" dirty="0">
                <a:latin typeface="Calibri Light" panose="020F0302020204030204" pitchFamily="34" charset="0"/>
                <a:ea typeface="Calibri Light" panose="020F0302020204030204" pitchFamily="34" charset="0"/>
                <a:cs typeface="Calibri Light" panose="020F0302020204030204" pitchFamily="34" charset="0"/>
              </a:rPr>
              <a:t>The children may do this in pen, paint, shaving foam, dough.               </a:t>
            </a:r>
          </a:p>
          <a:p>
            <a:r>
              <a:rPr lang="en-GB" sz="2000" dirty="0" err="1">
                <a:latin typeface="Calibri Light" panose="020F0302020204030204" pitchFamily="34" charset="0"/>
                <a:ea typeface="Calibri Light" panose="020F0302020204030204" pitchFamily="34" charset="0"/>
                <a:cs typeface="Calibri Light" panose="020F0302020204030204" pitchFamily="34" charset="0"/>
              </a:rPr>
              <a:t>E.g.“Let’s</a:t>
            </a:r>
            <a:r>
              <a:rPr lang="en-GB" sz="2000" dirty="0">
                <a:latin typeface="Calibri Light" panose="020F0302020204030204" pitchFamily="34" charset="0"/>
                <a:ea typeface="Calibri Light" panose="020F0302020204030204" pitchFamily="34" charset="0"/>
                <a:cs typeface="Calibri Light" panose="020F0302020204030204" pitchFamily="34" charset="0"/>
              </a:rPr>
              <a:t> write</a:t>
            </a:r>
            <a:r>
              <a:rPr lang="en-GB" sz="2000" b="1" dirty="0">
                <a:latin typeface="Calibri Light" panose="020F0302020204030204" pitchFamily="34" charset="0"/>
                <a:ea typeface="Calibri Light" panose="020F0302020204030204" pitchFamily="34" charset="0"/>
                <a:cs typeface="Calibri Light" panose="020F0302020204030204" pitchFamily="34" charset="0"/>
              </a:rPr>
              <a:t> a</a:t>
            </a:r>
            <a:r>
              <a:rPr lang="en-GB" sz="2000" dirty="0">
                <a:latin typeface="Calibri Light" panose="020F0302020204030204" pitchFamily="34" charset="0"/>
                <a:ea typeface="Calibri Light" panose="020F0302020204030204" pitchFamily="34" charset="0"/>
                <a:cs typeface="Calibri Light" panose="020F0302020204030204" pitchFamily="34" charset="0"/>
              </a:rPr>
              <a:t>. Make a curve, go up to the top, back down and flick.”</a:t>
            </a: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9588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9DF3-9A5A-1230-CF85-5C88B6C33A46}"/>
              </a:ext>
            </a:extLst>
          </p:cNvPr>
          <p:cNvSpPr>
            <a:spLocks noGrp="1"/>
          </p:cNvSpPr>
          <p:nvPr>
            <p:ph type="title"/>
          </p:nvPr>
        </p:nvSpPr>
        <p:spPr>
          <a:xfrm>
            <a:off x="1969686" y="604839"/>
            <a:ext cx="8596668" cy="1320800"/>
          </a:xfrm>
        </p:spPr>
        <p:txBody>
          <a:bodyPr>
            <a:normAutofit/>
          </a:bodyPr>
          <a:lstStyle/>
          <a:p>
            <a:r>
              <a:rPr lang="en-US" sz="3600" b="1" u="sng" dirty="0">
                <a:latin typeface="Calibri" panose="020F0502020204030204" pitchFamily="34" charset="0"/>
                <a:ea typeface="Calibri" panose="020F0502020204030204" pitchFamily="34" charset="0"/>
                <a:cs typeface="Calibri" panose="020F0502020204030204" pitchFamily="34" charset="0"/>
              </a:rPr>
              <a:t>Common exception words</a:t>
            </a:r>
          </a:p>
        </p:txBody>
      </p:sp>
      <p:sp>
        <p:nvSpPr>
          <p:cNvPr id="3" name="Content Placeholder 2">
            <a:extLst>
              <a:ext uri="{FF2B5EF4-FFF2-40B4-BE49-F238E27FC236}">
                <a16:creationId xmlns:a16="http://schemas.microsoft.com/office/drawing/2014/main" id="{13758469-C8F3-74C3-8DA0-2733C78C6C49}"/>
              </a:ext>
            </a:extLst>
          </p:cNvPr>
          <p:cNvSpPr>
            <a:spLocks noGrp="1"/>
          </p:cNvSpPr>
          <p:nvPr>
            <p:ph idx="1"/>
          </p:nvPr>
        </p:nvSpPr>
        <p:spPr/>
        <p:txBody>
          <a:bodyPr/>
          <a:lstStyle/>
          <a:p>
            <a:endParaRPr lang="en-US" dirty="0"/>
          </a:p>
        </p:txBody>
      </p:sp>
      <p:sp>
        <p:nvSpPr>
          <p:cNvPr id="4" name="Content Placeholder 2">
            <a:extLst>
              <a:ext uri="{FF2B5EF4-FFF2-40B4-BE49-F238E27FC236}">
                <a16:creationId xmlns:a16="http://schemas.microsoft.com/office/drawing/2014/main" id="{5FB8C3DB-8E7E-7B72-C438-3EF63DA5F8A0}"/>
              </a:ext>
            </a:extLst>
          </p:cNvPr>
          <p:cNvSpPr txBox="1">
            <a:spLocks/>
          </p:cNvSpPr>
          <p:nvPr/>
        </p:nvSpPr>
        <p:spPr>
          <a:xfrm>
            <a:off x="677334" y="1825625"/>
            <a:ext cx="6999816" cy="3821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Calibri Light" panose="020F0302020204030204" pitchFamily="34" charset="0"/>
                <a:ea typeface="Calibri Light" panose="020F0302020204030204" pitchFamily="34" charset="0"/>
                <a:cs typeface="Calibri Light" panose="020F0302020204030204" pitchFamily="34" charset="0"/>
              </a:rPr>
              <a:t>These are words which cannot be read by blending and so the children need to read them with instant recognition. </a:t>
            </a:r>
          </a:p>
          <a:p>
            <a:endParaRPr lang="en-GB" sz="2000" dirty="0">
              <a:latin typeface="Calibri Light" panose="020F0302020204030204" pitchFamily="34" charset="0"/>
              <a:ea typeface="Calibri Light" panose="020F0302020204030204" pitchFamily="34" charset="0"/>
              <a:cs typeface="Calibri Light" panose="020F0302020204030204" pitchFamily="34" charset="0"/>
            </a:endParaRPr>
          </a:p>
          <a:p>
            <a:r>
              <a:rPr lang="en-GB" sz="2000" dirty="0">
                <a:latin typeface="Calibri Light" panose="020F0302020204030204" pitchFamily="34" charset="0"/>
                <a:ea typeface="Calibri Light" panose="020F0302020204030204" pitchFamily="34" charset="0"/>
                <a:cs typeface="Calibri Light" panose="020F0302020204030204" pitchFamily="34" charset="0"/>
              </a:rPr>
              <a:t>The only way to learn them is by lots of practise. We play games and activities every week which help the children to do this.</a:t>
            </a:r>
          </a:p>
          <a:p>
            <a:endParaRPr lang="en-GB" sz="2000" dirty="0">
              <a:latin typeface="Calibri Light" panose="020F0302020204030204" pitchFamily="34" charset="0"/>
              <a:ea typeface="Calibri Light" panose="020F0302020204030204" pitchFamily="34" charset="0"/>
              <a:cs typeface="Calibri Light" panose="020F0302020204030204" pitchFamily="34" charset="0"/>
            </a:endParaRPr>
          </a:p>
          <a:p>
            <a:r>
              <a:rPr lang="en-GB" sz="2000" dirty="0">
                <a:latin typeface="Calibri Light" panose="020F0302020204030204" pitchFamily="34" charset="0"/>
                <a:ea typeface="Calibri Light" panose="020F0302020204030204" pitchFamily="34" charset="0"/>
                <a:cs typeface="Calibri Light" panose="020F0302020204030204" pitchFamily="34" charset="0"/>
              </a:rPr>
              <a:t>We will send home a set of cards so you can reinforce them at home.</a:t>
            </a:r>
          </a:p>
          <a:p>
            <a:endParaRPr lang="en-US" sz="1600" dirty="0"/>
          </a:p>
        </p:txBody>
      </p:sp>
      <p:pic>
        <p:nvPicPr>
          <p:cNvPr id="5" name="Picture 4" descr="Graphical user interface&#10;&#10;Description automatically generated with low confidence">
            <a:extLst>
              <a:ext uri="{FF2B5EF4-FFF2-40B4-BE49-F238E27FC236}">
                <a16:creationId xmlns:a16="http://schemas.microsoft.com/office/drawing/2014/main" id="{6A5DEBE7-D0BC-819C-75FA-ED09727E4022}"/>
              </a:ext>
            </a:extLst>
          </p:cNvPr>
          <p:cNvPicPr/>
          <p:nvPr/>
        </p:nvPicPr>
        <p:blipFill>
          <a:blip r:embed="rId2">
            <a:extLst>
              <a:ext uri="{28A0092B-C50C-407E-A947-70E740481C1C}">
                <a14:useLocalDpi xmlns:a14="http://schemas.microsoft.com/office/drawing/2010/main" val="0"/>
              </a:ext>
            </a:extLst>
          </a:blip>
          <a:stretch>
            <a:fillRect/>
          </a:stretch>
        </p:blipFill>
        <p:spPr>
          <a:xfrm>
            <a:off x="7859973" y="1690688"/>
            <a:ext cx="3971862" cy="2913833"/>
          </a:xfrm>
          <a:prstGeom prst="rect">
            <a:avLst/>
          </a:prstGeom>
        </p:spPr>
      </p:pic>
    </p:spTree>
    <p:extLst>
      <p:ext uri="{BB962C8B-B14F-4D97-AF65-F5344CB8AC3E}">
        <p14:creationId xmlns:p14="http://schemas.microsoft.com/office/powerpoint/2010/main" val="3771890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F9E4-F6B5-DE33-E863-1E857823454D}"/>
              </a:ext>
            </a:extLst>
          </p:cNvPr>
          <p:cNvSpPr>
            <a:spLocks noGrp="1"/>
          </p:cNvSpPr>
          <p:nvPr>
            <p:ph type="title"/>
          </p:nvPr>
        </p:nvSpPr>
        <p:spPr>
          <a:xfrm>
            <a:off x="727167" y="365125"/>
            <a:ext cx="10058400" cy="1371600"/>
          </a:xfrm>
        </p:spPr>
        <p:txBody>
          <a:bodyPr>
            <a:normAutofit/>
          </a:bodyPr>
          <a:lstStyle/>
          <a:p>
            <a:r>
              <a:rPr lang="en-US" sz="3600" u="sng" dirty="0">
                <a:latin typeface="Calibri" panose="020F0502020204030204" pitchFamily="34" charset="0"/>
                <a:ea typeface="Calibri" panose="020F0502020204030204" pitchFamily="34" charset="0"/>
                <a:cs typeface="Calibri" panose="020F0502020204030204" pitchFamily="34" charset="0"/>
              </a:rPr>
              <a:t>How you can support your child at home</a:t>
            </a:r>
          </a:p>
        </p:txBody>
      </p:sp>
      <p:sp>
        <p:nvSpPr>
          <p:cNvPr id="3" name="Content Placeholder 2">
            <a:extLst>
              <a:ext uri="{FF2B5EF4-FFF2-40B4-BE49-F238E27FC236}">
                <a16:creationId xmlns:a16="http://schemas.microsoft.com/office/drawing/2014/main" id="{CFD13657-A8C8-B3B5-884A-0BF3A60A6EDB}"/>
              </a:ext>
            </a:extLst>
          </p:cNvPr>
          <p:cNvSpPr>
            <a:spLocks noGrp="1"/>
          </p:cNvSpPr>
          <p:nvPr>
            <p:ph idx="1"/>
          </p:nvPr>
        </p:nvSpPr>
        <p:spPr>
          <a:xfrm>
            <a:off x="677334" y="1270000"/>
            <a:ext cx="9478602" cy="3880773"/>
          </a:xfrm>
        </p:spPr>
        <p:txBody>
          <a:bodyPr>
            <a:noAutofit/>
          </a:bodyPr>
          <a:lstStyle/>
          <a:p>
            <a:pPr marL="0" indent="0">
              <a:lnSpc>
                <a:spcPct val="110000"/>
              </a:lnSpc>
              <a:buNone/>
            </a:pPr>
            <a:r>
              <a:rPr lang="en-US" sz="2400" dirty="0">
                <a:latin typeface="Calibri Light" panose="020F0302020204030204" pitchFamily="34" charset="0"/>
                <a:ea typeface="Calibri Light" panose="020F0302020204030204" pitchFamily="34" charset="0"/>
                <a:cs typeface="Calibri Light" panose="020F0302020204030204" pitchFamily="34" charset="0"/>
              </a:rPr>
              <a:t>Over the course of the year we will send home:</a:t>
            </a:r>
          </a:p>
          <a:p>
            <a:pPr>
              <a:lnSpc>
                <a:spcPct val="110000"/>
              </a:lnSpc>
            </a:pPr>
            <a:r>
              <a:rPr lang="en-US" sz="2400" dirty="0">
                <a:latin typeface="Calibri Light" panose="020F0302020204030204" pitchFamily="34" charset="0"/>
                <a:ea typeface="Calibri Light" panose="020F0302020204030204" pitchFamily="34" charset="0"/>
                <a:cs typeface="Calibri Light" panose="020F0302020204030204" pitchFamily="34" charset="0"/>
              </a:rPr>
              <a:t>A pack of letter cards for </a:t>
            </a:r>
            <a:r>
              <a:rPr lang="en-US" sz="24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phase 2 </a:t>
            </a:r>
            <a:r>
              <a:rPr lang="en-US" sz="2400" dirty="0">
                <a:latin typeface="Calibri Light" panose="020F0302020204030204" pitchFamily="34" charset="0"/>
                <a:ea typeface="Calibri Light" panose="020F0302020204030204" pitchFamily="34" charset="0"/>
                <a:cs typeface="Calibri Light" panose="020F0302020204030204" pitchFamily="34" charset="0"/>
              </a:rPr>
              <a:t>and later, </a:t>
            </a:r>
            <a:r>
              <a:rPr lang="en-US" sz="24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phase 3 sounds</a:t>
            </a:r>
            <a:r>
              <a:rPr lang="en-US" sz="2400" dirty="0">
                <a:latin typeface="Calibri Light" panose="020F0302020204030204" pitchFamily="34" charset="0"/>
                <a:ea typeface="Calibri Light" panose="020F0302020204030204" pitchFamily="34" charset="0"/>
                <a:cs typeface="Calibri Light" panose="020F0302020204030204" pitchFamily="34" charset="0"/>
              </a:rPr>
              <a:t>. </a:t>
            </a:r>
          </a:p>
          <a:p>
            <a:pPr marL="0" indent="0">
              <a:lnSpc>
                <a:spcPct val="110000"/>
              </a:lnSpc>
              <a:buNone/>
            </a:pPr>
            <a:r>
              <a:rPr lang="en-US" sz="2400" dirty="0">
                <a:latin typeface="Calibri Light" panose="020F0302020204030204" pitchFamily="34" charset="0"/>
                <a:ea typeface="Calibri Light" panose="020F0302020204030204" pitchFamily="34" charset="0"/>
                <a:cs typeface="Calibri Light" panose="020F0302020204030204" pitchFamily="34" charset="0"/>
              </a:rPr>
              <a:t>Help them to </a:t>
            </a:r>
            <a:r>
              <a:rPr lang="en-US" sz="2400" dirty="0" err="1">
                <a:latin typeface="Calibri Light" panose="020F0302020204030204" pitchFamily="34" charset="0"/>
                <a:ea typeface="Calibri Light" panose="020F0302020204030204" pitchFamily="34" charset="0"/>
                <a:cs typeface="Calibri Light" panose="020F0302020204030204" pitchFamily="34" charset="0"/>
              </a:rPr>
              <a:t>recognise</a:t>
            </a:r>
            <a:r>
              <a:rPr lang="en-US" sz="2400" dirty="0">
                <a:latin typeface="Calibri Light" panose="020F0302020204030204" pitchFamily="34" charset="0"/>
                <a:ea typeface="Calibri Light" panose="020F0302020204030204" pitchFamily="34" charset="0"/>
                <a:cs typeface="Calibri Light" panose="020F0302020204030204" pitchFamily="34" charset="0"/>
              </a:rPr>
              <a:t> them by sight.</a:t>
            </a:r>
          </a:p>
          <a:p>
            <a:pPr>
              <a:lnSpc>
                <a:spcPct val="110000"/>
              </a:lnSpc>
            </a:pPr>
            <a:r>
              <a:rPr lang="en-US" sz="24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Games</a:t>
            </a:r>
            <a:r>
              <a:rPr lang="en-US" sz="2400" dirty="0">
                <a:latin typeface="Calibri Light" panose="020F0302020204030204" pitchFamily="34" charset="0"/>
                <a:ea typeface="Calibri Light" panose="020F0302020204030204" pitchFamily="34" charset="0"/>
                <a:cs typeface="Calibri Light" panose="020F0302020204030204" pitchFamily="34" charset="0"/>
              </a:rPr>
              <a:t>–play them as often as possible to develop blending skills.</a:t>
            </a:r>
          </a:p>
          <a:p>
            <a:pPr>
              <a:lnSpc>
                <a:spcPct val="110000"/>
              </a:lnSpc>
            </a:pPr>
            <a:r>
              <a:rPr lang="en-US" sz="2400" dirty="0">
                <a:latin typeface="Calibri Light" panose="020F0302020204030204" pitchFamily="34" charset="0"/>
                <a:ea typeface="Calibri Light" panose="020F0302020204030204" pitchFamily="34" charset="0"/>
                <a:cs typeface="Calibri Light" panose="020F0302020204030204" pitchFamily="34" charset="0"/>
              </a:rPr>
              <a:t>Sets of </a:t>
            </a:r>
            <a:r>
              <a:rPr lang="en-US" sz="24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common exception words </a:t>
            </a:r>
            <a:r>
              <a:rPr lang="en-US" sz="2400" dirty="0">
                <a:latin typeface="Calibri Light" panose="020F0302020204030204" pitchFamily="34" charset="0"/>
                <a:ea typeface="Calibri Light" panose="020F0302020204030204" pitchFamily="34" charset="0"/>
                <a:cs typeface="Calibri Light" panose="020F0302020204030204" pitchFamily="34" charset="0"/>
              </a:rPr>
              <a:t>– help your child to learn these by sight</a:t>
            </a:r>
          </a:p>
          <a:p>
            <a:pPr>
              <a:lnSpc>
                <a:spcPct val="110000"/>
              </a:lnSpc>
            </a:pPr>
            <a:r>
              <a:rPr lang="en-US" sz="2400" dirty="0">
                <a:latin typeface="Calibri Light" panose="020F0302020204030204" pitchFamily="34" charset="0"/>
                <a:ea typeface="Calibri Light" panose="020F0302020204030204" pitchFamily="34" charset="0"/>
                <a:cs typeface="Calibri Light" panose="020F0302020204030204" pitchFamily="34" charset="0"/>
              </a:rPr>
              <a:t>A </a:t>
            </a:r>
            <a:r>
              <a:rPr lang="en-US" sz="24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letter formation sheet </a:t>
            </a:r>
            <a:r>
              <a:rPr lang="en-US" sz="2400" dirty="0">
                <a:latin typeface="Calibri Light" panose="020F0302020204030204" pitchFamily="34" charset="0"/>
                <a:ea typeface="Calibri Light" panose="020F0302020204030204" pitchFamily="34" charset="0"/>
                <a:cs typeface="Calibri Light" panose="020F0302020204030204" pitchFamily="34" charset="0"/>
              </a:rPr>
              <a:t>– help your child to form letters correctly.</a:t>
            </a:r>
          </a:p>
          <a:p>
            <a:pPr>
              <a:lnSpc>
                <a:spcPct val="110000"/>
              </a:lnSpc>
            </a:pPr>
            <a:r>
              <a:rPr lang="en-US" sz="2400" dirty="0">
                <a:latin typeface="Calibri Light" panose="020F0302020204030204" pitchFamily="34" charset="0"/>
                <a:ea typeface="Calibri Light" panose="020F0302020204030204" pitchFamily="34" charset="0"/>
                <a:cs typeface="Calibri Light" panose="020F0302020204030204" pitchFamily="34" charset="0"/>
              </a:rPr>
              <a:t>A </a:t>
            </a:r>
            <a:r>
              <a:rPr lang="en-US" sz="24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reading book </a:t>
            </a:r>
            <a:r>
              <a:rPr lang="en-US" sz="2400" dirty="0">
                <a:latin typeface="Calibri Light" panose="020F0302020204030204" pitchFamily="34" charset="0"/>
                <a:ea typeface="Calibri Light" panose="020F0302020204030204" pitchFamily="34" charset="0"/>
                <a:cs typeface="Calibri Light" panose="020F0302020204030204" pitchFamily="34" charset="0"/>
              </a:rPr>
              <a:t>which will be changed weekly – Ask you child to  read this at least 3 times.</a:t>
            </a:r>
          </a:p>
          <a:p>
            <a:pPr>
              <a:lnSpc>
                <a:spcPct val="110000"/>
              </a:lnSpc>
            </a:pPr>
            <a:r>
              <a:rPr lang="en-US" sz="2400" dirty="0">
                <a:latin typeface="Calibri Light" panose="020F0302020204030204" pitchFamily="34" charset="0"/>
                <a:ea typeface="Calibri Light" panose="020F0302020204030204" pitchFamily="34" charset="0"/>
                <a:cs typeface="Calibri Light" panose="020F0302020204030204" pitchFamily="34" charset="0"/>
              </a:rPr>
              <a:t>Remember, reading is difficult so </a:t>
            </a:r>
            <a:r>
              <a:rPr lang="en-US" sz="2400" b="1"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PRAISE, PRAISE, PRAISE!</a:t>
            </a:r>
          </a:p>
          <a:p>
            <a:endParaRPr lang="en-US" sz="1400" dirty="0"/>
          </a:p>
        </p:txBody>
      </p:sp>
      <p:pic>
        <p:nvPicPr>
          <p:cNvPr id="4" name="Picture 3">
            <a:extLst>
              <a:ext uri="{FF2B5EF4-FFF2-40B4-BE49-F238E27FC236}">
                <a16:creationId xmlns:a16="http://schemas.microsoft.com/office/drawing/2014/main" id="{17938737-6E41-A872-97DD-274F9F1B1099}"/>
              </a:ext>
            </a:extLst>
          </p:cNvPr>
          <p:cNvPicPr>
            <a:picLocks noChangeAspect="1"/>
          </p:cNvPicPr>
          <p:nvPr/>
        </p:nvPicPr>
        <p:blipFill rotWithShape="1">
          <a:blip r:embed="rId2"/>
          <a:srcRect l="14165" r="9623"/>
          <a:stretch/>
        </p:blipFill>
        <p:spPr>
          <a:xfrm>
            <a:off x="9850055" y="365125"/>
            <a:ext cx="1871024" cy="183888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3683804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4ECF9-F26F-7752-0246-9B98227F8A6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DEE4220-D77E-77E7-F736-2E0492C8FA04}"/>
              </a:ext>
            </a:extLst>
          </p:cNvPr>
          <p:cNvSpPr>
            <a:spLocks noGrp="1"/>
          </p:cNvSpPr>
          <p:nvPr>
            <p:ph idx="1"/>
          </p:nvPr>
        </p:nvSpPr>
        <p:spPr/>
        <p:txBody>
          <a:bodyPr>
            <a:normAutofit/>
          </a:bodyPr>
          <a:lstStyle/>
          <a:p>
            <a:r>
              <a:rPr lang="en-US" sz="2600" dirty="0">
                <a:latin typeface="Calibri Light" panose="020F0302020204030204" pitchFamily="34" charset="0"/>
                <a:ea typeface="Calibri Light" panose="020F0302020204030204" pitchFamily="34" charset="0"/>
                <a:cs typeface="Calibri Light" panose="020F0302020204030204" pitchFamily="34" charset="0"/>
                <a:hlinkClick r:id="rId2"/>
              </a:rPr>
              <a:t>https://home.oxfordowl.co.uk/reading/reading-age-4-5-reception/</a:t>
            </a:r>
            <a:endParaRPr lang="en-US" sz="2600" dirty="0">
              <a:latin typeface="Calibri Light" panose="020F0302020204030204" pitchFamily="34" charset="0"/>
              <a:ea typeface="Calibri Light" panose="020F0302020204030204" pitchFamily="34" charset="0"/>
              <a:cs typeface="Calibri Light" panose="020F0302020204030204" pitchFamily="34" charset="0"/>
            </a:endParaRPr>
          </a:p>
          <a:p>
            <a:r>
              <a:rPr lang="en-US" sz="2600" dirty="0">
                <a:latin typeface="Calibri Light" panose="020F0302020204030204" pitchFamily="34" charset="0"/>
                <a:ea typeface="Calibri Light" panose="020F0302020204030204" pitchFamily="34" charset="0"/>
                <a:cs typeface="Calibri Light" panose="020F0302020204030204" pitchFamily="34" charset="0"/>
              </a:rPr>
              <a:t>This is an excellent website which gives tips, ideas for games and information about reading.</a:t>
            </a:r>
          </a:p>
          <a:p>
            <a:r>
              <a:rPr lang="en-US" sz="2600" dirty="0">
                <a:latin typeface="Calibri Light" panose="020F0302020204030204" pitchFamily="34" charset="0"/>
                <a:ea typeface="Calibri Light" panose="020F0302020204030204" pitchFamily="34" charset="0"/>
                <a:cs typeface="Calibri Light" panose="020F0302020204030204" pitchFamily="34" charset="0"/>
              </a:rPr>
              <a:t>There are also very short videos demonstrating the correct pronunciation of sounds and of blending</a:t>
            </a:r>
          </a:p>
          <a:p>
            <a:r>
              <a:rPr lang="en-US" sz="2600" dirty="0">
                <a:latin typeface="Calibri Light" panose="020F0302020204030204" pitchFamily="34" charset="0"/>
                <a:ea typeface="Calibri Light" panose="020F0302020204030204" pitchFamily="34" charset="0"/>
                <a:cs typeface="Calibri Light" panose="020F0302020204030204" pitchFamily="34" charset="0"/>
              </a:rPr>
              <a:t>Some good free games for practicing blending. Select phase 2 initially then 3 and 4 when your child has moved on.</a:t>
            </a:r>
          </a:p>
          <a:p>
            <a:r>
              <a:rPr lang="en-US" sz="2600" dirty="0">
                <a:latin typeface="Calibri Light" panose="020F0302020204030204" pitchFamily="34" charset="0"/>
                <a:ea typeface="Calibri Light" panose="020F0302020204030204" pitchFamily="34" charset="0"/>
                <a:cs typeface="Calibri Light" panose="020F0302020204030204" pitchFamily="34" charset="0"/>
                <a:hlinkClick r:id="rId3"/>
              </a:rPr>
              <a:t>http://www.letters-and-sounds.com/phase-2-games.html</a:t>
            </a:r>
            <a:r>
              <a:rPr lang="en-US" sz="2600" dirty="0">
                <a:latin typeface="Calibri Light" panose="020F0302020204030204" pitchFamily="34" charset="0"/>
                <a:ea typeface="Calibri Light" panose="020F0302020204030204" pitchFamily="34" charset="0"/>
                <a:cs typeface="Calibri Light" panose="020F0302020204030204" pitchFamily="34" charset="0"/>
              </a:rPr>
              <a:t> </a:t>
            </a:r>
          </a:p>
          <a:p>
            <a:endParaRPr lang="en-US" dirty="0"/>
          </a:p>
          <a:p>
            <a:endParaRPr lang="en-US" dirty="0"/>
          </a:p>
        </p:txBody>
      </p:sp>
      <p:sp>
        <p:nvSpPr>
          <p:cNvPr id="4" name="Title 1">
            <a:extLst>
              <a:ext uri="{FF2B5EF4-FFF2-40B4-BE49-F238E27FC236}">
                <a16:creationId xmlns:a16="http://schemas.microsoft.com/office/drawing/2014/main" id="{0CCCBAD2-283E-2B1C-3776-84190D1E7BEC}"/>
              </a:ext>
            </a:extLst>
          </p:cNvPr>
          <p:cNvSpPr txBox="1">
            <a:spLocks/>
          </p:cNvSpPr>
          <p:nvPr/>
        </p:nvSpPr>
        <p:spPr>
          <a:xfrm>
            <a:off x="554408" y="384066"/>
            <a:ext cx="7958331" cy="10772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u="sng" dirty="0">
                <a:latin typeface="Calibri" panose="020F0502020204030204" pitchFamily="34" charset="0"/>
                <a:ea typeface="Calibri" panose="020F0502020204030204" pitchFamily="34" charset="0"/>
                <a:cs typeface="Calibri" panose="020F0502020204030204" pitchFamily="34" charset="0"/>
              </a:rPr>
              <a:t>Useful Resources</a:t>
            </a:r>
          </a:p>
        </p:txBody>
      </p:sp>
    </p:spTree>
    <p:extLst>
      <p:ext uri="{BB962C8B-B14F-4D97-AF65-F5344CB8AC3E}">
        <p14:creationId xmlns:p14="http://schemas.microsoft.com/office/powerpoint/2010/main" val="3275554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FAF6-2E42-4446-BB28-202C39C6C44A}"/>
              </a:ext>
            </a:extLst>
          </p:cNvPr>
          <p:cNvSpPr>
            <a:spLocks noGrp="1"/>
          </p:cNvSpPr>
          <p:nvPr>
            <p:ph type="title"/>
          </p:nvPr>
        </p:nvSpPr>
        <p:spPr/>
        <p:txBody>
          <a:bodyPr>
            <a:normAutofit fontScale="90000"/>
          </a:bodyPr>
          <a:lstStyle/>
          <a:p>
            <a:br>
              <a:rPr lang="en-US" dirty="0"/>
            </a:br>
            <a:br>
              <a:rPr lang="en-US" dirty="0"/>
            </a:br>
            <a:endParaRPr lang="en-US" dirty="0"/>
          </a:p>
        </p:txBody>
      </p:sp>
      <p:sp>
        <p:nvSpPr>
          <p:cNvPr id="3" name="Content Placeholder 2">
            <a:extLst>
              <a:ext uri="{FF2B5EF4-FFF2-40B4-BE49-F238E27FC236}">
                <a16:creationId xmlns:a16="http://schemas.microsoft.com/office/drawing/2014/main" id="{0D5A44B6-4A9B-0846-9D27-16AF80E6A2B0}"/>
              </a:ext>
            </a:extLst>
          </p:cNvPr>
          <p:cNvSpPr>
            <a:spLocks noGrp="1"/>
          </p:cNvSpPr>
          <p:nvPr>
            <p:ph idx="1"/>
          </p:nvPr>
        </p:nvSpPr>
        <p:spPr>
          <a:xfrm>
            <a:off x="875197" y="1820987"/>
            <a:ext cx="9758754" cy="3880773"/>
          </a:xfrm>
        </p:spPr>
        <p:txBody>
          <a:bodyPr vert="horz" lIns="91440" tIns="45720" rIns="91440" bIns="45720" rtlCol="0" anchor="t">
            <a:normAutofit/>
          </a:bodyPr>
          <a:lstStyle/>
          <a:p>
            <a:r>
              <a:rPr lang="en-US" dirty="0" err="1">
                <a:latin typeface="Calibri Light" panose="020F0302020204030204" pitchFamily="34" charset="0"/>
                <a:ea typeface="Calibri Light" panose="020F0302020204030204" pitchFamily="34" charset="0"/>
                <a:cs typeface="Calibri Light" panose="020F0302020204030204" pitchFamily="34" charset="0"/>
              </a:rPr>
              <a:t>Maths</a:t>
            </a:r>
            <a:r>
              <a:rPr lang="en-US" dirty="0">
                <a:latin typeface="Calibri Light" panose="020F0302020204030204" pitchFamily="34" charset="0"/>
                <a:ea typeface="Calibri Light" panose="020F0302020204030204" pitchFamily="34" charset="0"/>
                <a:cs typeface="Calibri Light" panose="020F0302020204030204" pitchFamily="34" charset="0"/>
              </a:rPr>
              <a:t> is part of our daily routine – tallies for lunch choices, counting children in and out of the classroom, counting in 2s as we pair wellies, matching , sorting and counting equipment at tidy up times. Counting to 20 as we wash our hands, sorting ourselves into pairs and  4s for activities. Talking about different times of day, looking at the clock, using a timer, voting for the home time story…..the list is endless.</a:t>
            </a:r>
          </a:p>
          <a:p>
            <a:r>
              <a:rPr lang="en-US" dirty="0">
                <a:latin typeface="Calibri Light" panose="020F0302020204030204" pitchFamily="34" charset="0"/>
                <a:ea typeface="Calibri Light" panose="020F0302020204030204" pitchFamily="34" charset="0"/>
                <a:cs typeface="Calibri Light" panose="020F0302020204030204" pitchFamily="34" charset="0"/>
              </a:rPr>
              <a:t>We enjoy </a:t>
            </a:r>
            <a:r>
              <a:rPr lang="en-US" dirty="0" err="1">
                <a:latin typeface="Calibri Light" panose="020F0302020204030204" pitchFamily="34" charset="0"/>
                <a:ea typeface="Calibri Light" panose="020F0302020204030204" pitchFamily="34" charset="0"/>
                <a:cs typeface="Calibri Light" panose="020F0302020204030204" pitchFamily="34" charset="0"/>
              </a:rPr>
              <a:t>maths</a:t>
            </a:r>
            <a:r>
              <a:rPr lang="en-US" dirty="0">
                <a:latin typeface="Calibri Light" panose="020F0302020204030204" pitchFamily="34" charset="0"/>
                <a:ea typeface="Calibri Light" panose="020F0302020204030204" pitchFamily="34" charset="0"/>
                <a:cs typeface="Calibri Light" panose="020F0302020204030204" pitchFamily="34" charset="0"/>
              </a:rPr>
              <a:t> songs and rhymes to count forwards and backwards</a:t>
            </a:r>
          </a:p>
          <a:p>
            <a:r>
              <a:rPr lang="en-US" dirty="0">
                <a:latin typeface="Calibri Light" panose="020F0302020204030204" pitchFamily="34" charset="0"/>
                <a:ea typeface="Calibri Light" panose="020F0302020204030204" pitchFamily="34" charset="0"/>
                <a:cs typeface="Calibri Light" panose="020F0302020204030204" pitchFamily="34" charset="0"/>
              </a:rPr>
              <a:t>We enjoy stories which introduce </a:t>
            </a:r>
            <a:r>
              <a:rPr lang="en-US" dirty="0" err="1">
                <a:latin typeface="Calibri Light" panose="020F0302020204030204" pitchFamily="34" charset="0"/>
                <a:ea typeface="Calibri Light" panose="020F0302020204030204" pitchFamily="34" charset="0"/>
                <a:cs typeface="Calibri Light" panose="020F0302020204030204" pitchFamily="34" charset="0"/>
              </a:rPr>
              <a:t>maths</a:t>
            </a:r>
            <a:r>
              <a:rPr lang="en-US" dirty="0">
                <a:latin typeface="Calibri Light" panose="020F0302020204030204" pitchFamily="34" charset="0"/>
                <a:ea typeface="Calibri Light" panose="020F0302020204030204" pitchFamily="34" charset="0"/>
                <a:cs typeface="Calibri Light" panose="020F0302020204030204" pitchFamily="34" charset="0"/>
              </a:rPr>
              <a:t> concepts</a:t>
            </a:r>
          </a:p>
          <a:p>
            <a:r>
              <a:rPr lang="en-US" dirty="0">
                <a:latin typeface="Calibri Light" panose="020F0302020204030204" pitchFamily="34" charset="0"/>
                <a:ea typeface="Calibri Light" panose="020F0302020204030204" pitchFamily="34" charset="0"/>
                <a:cs typeface="Calibri Light" panose="020F0302020204030204" pitchFamily="34" charset="0"/>
              </a:rPr>
              <a:t>We have number and </a:t>
            </a:r>
            <a:r>
              <a:rPr lang="en-US" dirty="0" err="1">
                <a:latin typeface="Calibri Light" panose="020F0302020204030204" pitchFamily="34" charset="0"/>
                <a:ea typeface="Calibri Light" panose="020F0302020204030204" pitchFamily="34" charset="0"/>
                <a:cs typeface="Calibri Light" panose="020F0302020204030204" pitchFamily="34" charset="0"/>
              </a:rPr>
              <a:t>maths</a:t>
            </a:r>
            <a:r>
              <a:rPr lang="en-US" dirty="0">
                <a:latin typeface="Calibri Light" panose="020F0302020204030204" pitchFamily="34" charset="0"/>
                <a:ea typeface="Calibri Light" panose="020F0302020204030204" pitchFamily="34" charset="0"/>
                <a:cs typeface="Calibri Light" panose="020F0302020204030204" pitchFamily="34" charset="0"/>
              </a:rPr>
              <a:t> opportunities all over the classroom.</a:t>
            </a:r>
          </a:p>
          <a:p>
            <a:r>
              <a:rPr lang="en-US" dirty="0">
                <a:latin typeface="Calibri Light" panose="020F0302020204030204" pitchFamily="34" charset="0"/>
                <a:ea typeface="Calibri Light" panose="020F0302020204030204" pitchFamily="34" charset="0"/>
                <a:cs typeface="Calibri Light" panose="020F0302020204030204" pitchFamily="34" charset="0"/>
              </a:rPr>
              <a:t>We play games and use practical resources before moving on to abstract pictorial representations and then numbers</a:t>
            </a:r>
          </a:p>
        </p:txBody>
      </p:sp>
      <p:sp>
        <p:nvSpPr>
          <p:cNvPr id="6" name="TextBox 5">
            <a:extLst>
              <a:ext uri="{FF2B5EF4-FFF2-40B4-BE49-F238E27FC236}">
                <a16:creationId xmlns:a16="http://schemas.microsoft.com/office/drawing/2014/main" id="{3E3E06A3-46C3-0442-90A3-989F5D5FD902}"/>
              </a:ext>
            </a:extLst>
          </p:cNvPr>
          <p:cNvSpPr txBox="1"/>
          <p:nvPr/>
        </p:nvSpPr>
        <p:spPr>
          <a:xfrm>
            <a:off x="785451" y="327621"/>
            <a:ext cx="9541565" cy="1077218"/>
          </a:xfrm>
          <a:prstGeom prst="rect">
            <a:avLst/>
          </a:prstGeom>
          <a:noFill/>
        </p:spPr>
        <p:txBody>
          <a:bodyPr wrap="square" rtlCol="0">
            <a:spAutoFit/>
          </a:bodyPr>
          <a:lstStyle/>
          <a:p>
            <a:r>
              <a:rPr lang="en-US" sz="3200" b="1" dirty="0" err="1">
                <a:latin typeface="Calibri" panose="020F0502020204030204" pitchFamily="34" charset="0"/>
                <a:ea typeface="Calibri" panose="020F0502020204030204" pitchFamily="34" charset="0"/>
                <a:cs typeface="Calibri" panose="020F0502020204030204" pitchFamily="34" charset="0"/>
              </a:rPr>
              <a:t>Maths</a:t>
            </a:r>
            <a:r>
              <a:rPr lang="en-US" sz="3200" b="1" dirty="0">
                <a:latin typeface="Calibri" panose="020F0502020204030204" pitchFamily="34" charset="0"/>
                <a:ea typeface="Calibri" panose="020F0502020204030204" pitchFamily="34" charset="0"/>
                <a:cs typeface="Calibri" panose="020F0502020204030204" pitchFamily="34" charset="0"/>
              </a:rPr>
              <a:t> as part of the </a:t>
            </a:r>
          </a:p>
          <a:p>
            <a:r>
              <a:rPr lang="en-US" sz="3200" b="1" dirty="0">
                <a:latin typeface="Calibri" panose="020F0502020204030204" pitchFamily="34" charset="0"/>
                <a:ea typeface="Calibri" panose="020F0502020204030204" pitchFamily="34" charset="0"/>
                <a:cs typeface="Calibri" panose="020F0502020204030204" pitchFamily="34" charset="0"/>
              </a:rPr>
              <a:t>     daily routine</a:t>
            </a:r>
          </a:p>
        </p:txBody>
      </p:sp>
      <p:pic>
        <p:nvPicPr>
          <p:cNvPr id="4" name="Picture 3">
            <a:extLst>
              <a:ext uri="{FF2B5EF4-FFF2-40B4-BE49-F238E27FC236}">
                <a16:creationId xmlns:a16="http://schemas.microsoft.com/office/drawing/2014/main" id="{0AE5F982-A00A-7E4A-8689-2C36E47B12EF}"/>
              </a:ext>
            </a:extLst>
          </p:cNvPr>
          <p:cNvPicPr>
            <a:picLocks noChangeAspect="1"/>
          </p:cNvPicPr>
          <p:nvPr/>
        </p:nvPicPr>
        <p:blipFill>
          <a:blip r:embed="rId2"/>
          <a:stretch>
            <a:fillRect/>
          </a:stretch>
        </p:blipFill>
        <p:spPr>
          <a:xfrm>
            <a:off x="10015347" y="3042612"/>
            <a:ext cx="1446772" cy="1446772"/>
          </a:xfrm>
          <a:prstGeom prst="rect">
            <a:avLst/>
          </a:prstGeom>
        </p:spPr>
      </p:pic>
      <p:pic>
        <p:nvPicPr>
          <p:cNvPr id="7" name="Picture 6">
            <a:extLst>
              <a:ext uri="{FF2B5EF4-FFF2-40B4-BE49-F238E27FC236}">
                <a16:creationId xmlns:a16="http://schemas.microsoft.com/office/drawing/2014/main" id="{7A94FDDA-414C-6940-BBCE-8FBF202303ED}"/>
              </a:ext>
            </a:extLst>
          </p:cNvPr>
          <p:cNvPicPr>
            <a:picLocks noChangeAspect="1"/>
          </p:cNvPicPr>
          <p:nvPr/>
        </p:nvPicPr>
        <p:blipFill>
          <a:blip r:embed="rId3"/>
          <a:stretch>
            <a:fillRect/>
          </a:stretch>
        </p:blipFill>
        <p:spPr>
          <a:xfrm>
            <a:off x="4839655" y="304864"/>
            <a:ext cx="2326572" cy="1567375"/>
          </a:xfrm>
          <a:prstGeom prst="rect">
            <a:avLst/>
          </a:prstGeom>
        </p:spPr>
      </p:pic>
      <p:pic>
        <p:nvPicPr>
          <p:cNvPr id="8" name="Picture 7">
            <a:extLst>
              <a:ext uri="{FF2B5EF4-FFF2-40B4-BE49-F238E27FC236}">
                <a16:creationId xmlns:a16="http://schemas.microsoft.com/office/drawing/2014/main" id="{E2E7E51D-A445-5B44-AC6C-51649D7F8B2C}"/>
              </a:ext>
            </a:extLst>
          </p:cNvPr>
          <p:cNvPicPr>
            <a:picLocks noChangeAspect="1"/>
          </p:cNvPicPr>
          <p:nvPr/>
        </p:nvPicPr>
        <p:blipFill>
          <a:blip r:embed="rId4"/>
          <a:stretch>
            <a:fillRect/>
          </a:stretch>
        </p:blipFill>
        <p:spPr>
          <a:xfrm>
            <a:off x="10474187" y="749020"/>
            <a:ext cx="1511300" cy="1930400"/>
          </a:xfrm>
          <a:prstGeom prst="rect">
            <a:avLst/>
          </a:prstGeom>
        </p:spPr>
      </p:pic>
      <p:pic>
        <p:nvPicPr>
          <p:cNvPr id="9" name="Picture 8">
            <a:extLst>
              <a:ext uri="{FF2B5EF4-FFF2-40B4-BE49-F238E27FC236}">
                <a16:creationId xmlns:a16="http://schemas.microsoft.com/office/drawing/2014/main" id="{3215BE82-FFE4-1D40-BC32-2D195D2BE681}"/>
              </a:ext>
            </a:extLst>
          </p:cNvPr>
          <p:cNvPicPr>
            <a:picLocks noChangeAspect="1"/>
          </p:cNvPicPr>
          <p:nvPr/>
        </p:nvPicPr>
        <p:blipFill>
          <a:blip r:embed="rId5"/>
          <a:stretch>
            <a:fillRect/>
          </a:stretch>
        </p:blipFill>
        <p:spPr>
          <a:xfrm>
            <a:off x="14829129" y="5946111"/>
            <a:ext cx="2053627" cy="2053627"/>
          </a:xfrm>
          <a:prstGeom prst="rect">
            <a:avLst/>
          </a:prstGeom>
        </p:spPr>
      </p:pic>
      <p:sp>
        <p:nvSpPr>
          <p:cNvPr id="12" name="Rectangle 2">
            <a:extLst>
              <a:ext uri="{FF2B5EF4-FFF2-40B4-BE49-F238E27FC236}">
                <a16:creationId xmlns:a16="http://schemas.microsoft.com/office/drawing/2014/main" id="{4E64CD23-AE20-DA4C-8DE7-EF4C7C07FBAF}"/>
              </a:ext>
            </a:extLst>
          </p:cNvPr>
          <p:cNvSpPr>
            <a:spLocks noChangeArrowheads="1"/>
          </p:cNvSpPr>
          <p:nvPr/>
        </p:nvSpPr>
        <p:spPr bwMode="auto">
          <a:xfrm>
            <a:off x="5852159" y="5603211"/>
            <a:ext cx="157718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4" descr="Opinion: Welly worries at Flindt Towers - Farmers Weekly">
            <a:extLst>
              <a:ext uri="{FF2B5EF4-FFF2-40B4-BE49-F238E27FC236}">
                <a16:creationId xmlns:a16="http://schemas.microsoft.com/office/drawing/2014/main" id="{FAEBB456-EE68-E244-BB9A-FAAB5ED17AFC}"/>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t="3935" b="25604"/>
          <a:stretch>
            <a:fillRect/>
          </a:stretch>
        </p:blipFill>
        <p:spPr bwMode="auto">
          <a:xfrm>
            <a:off x="855874" y="5517803"/>
            <a:ext cx="2858649" cy="11336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a:extLst>
              <a:ext uri="{FF2B5EF4-FFF2-40B4-BE49-F238E27FC236}">
                <a16:creationId xmlns:a16="http://schemas.microsoft.com/office/drawing/2014/main" id="{49B257A4-CD17-B746-9625-8103D414229B}"/>
              </a:ext>
            </a:extLst>
          </p:cNvPr>
          <p:cNvSpPr>
            <a:spLocks noChangeArrowheads="1"/>
          </p:cNvSpPr>
          <p:nvPr/>
        </p:nvSpPr>
        <p:spPr bwMode="auto">
          <a:xfrm>
            <a:off x="175829" y="1204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5" descr="Children line up to back into a classroom in King's Cross Academy  playground - King's Cross Academy">
            <a:extLst>
              <a:ext uri="{FF2B5EF4-FFF2-40B4-BE49-F238E27FC236}">
                <a16:creationId xmlns:a16="http://schemas.microsoft.com/office/drawing/2014/main" id="{81C963D5-0EE3-C847-9FEF-4289AED54AEC}"/>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t="9445"/>
          <a:stretch>
            <a:fillRect/>
          </a:stretch>
        </p:blipFill>
        <p:spPr bwMode="auto">
          <a:xfrm>
            <a:off x="5650109" y="4911061"/>
            <a:ext cx="2827370" cy="191228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6805451F-95BA-5D4D-B5C1-947574AAB60D}"/>
              </a:ext>
            </a:extLst>
          </p:cNvPr>
          <p:cNvSpPr>
            <a:spLocks noChangeArrowheads="1"/>
          </p:cNvSpPr>
          <p:nvPr/>
        </p:nvSpPr>
        <p:spPr bwMode="auto">
          <a:xfrm>
            <a:off x="7584528" y="365603"/>
            <a:ext cx="1515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9" name="Picture 7" descr="Ten in the Bed">
            <a:extLst>
              <a:ext uri="{FF2B5EF4-FFF2-40B4-BE49-F238E27FC236}">
                <a16:creationId xmlns:a16="http://schemas.microsoft.com/office/drawing/2014/main" id="{2CD9D2E3-B114-7943-8CBB-4483250238E2}"/>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867506" y="387905"/>
            <a:ext cx="1689473" cy="13263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0">
            <a:extLst>
              <a:ext uri="{FF2B5EF4-FFF2-40B4-BE49-F238E27FC236}">
                <a16:creationId xmlns:a16="http://schemas.microsoft.com/office/drawing/2014/main" id="{A14843F2-DF7E-5C45-9BFD-FA3C3CAFDC34}"/>
              </a:ext>
            </a:extLst>
          </p:cNvPr>
          <p:cNvSpPr>
            <a:spLocks noChangeArrowheads="1"/>
          </p:cNvSpPr>
          <p:nvPr/>
        </p:nvSpPr>
        <p:spPr bwMode="auto">
          <a:xfrm>
            <a:off x="-93059" y="-404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3" name="Picture 9" descr="Jones Clocks Jam Analogue Wall Clock, 30cm">
            <a:extLst>
              <a:ext uri="{FF2B5EF4-FFF2-40B4-BE49-F238E27FC236}">
                <a16:creationId xmlns:a16="http://schemas.microsoft.com/office/drawing/2014/main" id="{6BEDC073-1AFE-F740-88C9-86CAEDEDE4CC}"/>
              </a:ext>
            </a:extLst>
          </p:cNvPr>
          <p:cNvPicPr>
            <a:picLocks noChangeAspect="1" noChangeArrowheads="1"/>
          </p:cNvPicPr>
          <p:nvPr/>
        </p:nvPicPr>
        <p:blipFill>
          <a:blip r:embed="rId12" r:link="rId13">
            <a:alphaModFix amt="70000"/>
            <a:extLst>
              <a:ext uri="{28A0092B-C50C-407E-A947-70E740481C1C}">
                <a14:useLocalDpi xmlns:a14="http://schemas.microsoft.com/office/drawing/2010/main" val="0"/>
              </a:ext>
            </a:extLst>
          </a:blip>
          <a:srcRect/>
          <a:stretch>
            <a:fillRect/>
          </a:stretch>
        </p:blipFill>
        <p:spPr bwMode="auto">
          <a:xfrm>
            <a:off x="10118283" y="4785293"/>
            <a:ext cx="1707104" cy="170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479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D0C5-0111-4801-98B6-5A775EE139F9}"/>
              </a:ext>
            </a:extLst>
          </p:cNvPr>
          <p:cNvSpPr>
            <a:spLocks noGrp="1"/>
          </p:cNvSpPr>
          <p:nvPr>
            <p:ph type="title"/>
          </p:nvPr>
        </p:nvSpPr>
        <p:spPr>
          <a:xfrm>
            <a:off x="677334" y="609600"/>
            <a:ext cx="8596668" cy="1030040"/>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NCETM</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1DE2770-5CE9-4925-9E65-95B5E7D1B04F}"/>
              </a:ext>
            </a:extLst>
          </p:cNvPr>
          <p:cNvSpPr>
            <a:spLocks noGrp="1"/>
          </p:cNvSpPr>
          <p:nvPr>
            <p:ph idx="1"/>
          </p:nvPr>
        </p:nvSpPr>
        <p:spPr>
          <a:xfrm>
            <a:off x="324891" y="1527327"/>
            <a:ext cx="9301554" cy="448459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We follow the Mastering Number curriculum where teaching </a:t>
            </a:r>
            <a:r>
              <a:rPr lang="en-US" dirty="0" err="1">
                <a:latin typeface="Calibri Light" panose="020F0302020204030204" pitchFamily="34" charset="0"/>
                <a:ea typeface="Calibri Light" panose="020F0302020204030204" pitchFamily="34" charset="0"/>
                <a:cs typeface="Calibri Light" panose="020F0302020204030204" pitchFamily="34" charset="0"/>
              </a:rPr>
              <a:t>Maths</a:t>
            </a:r>
            <a:r>
              <a:rPr lang="en-US" dirty="0">
                <a:latin typeface="Calibri Light" panose="020F0302020204030204" pitchFamily="34" charset="0"/>
                <a:ea typeface="Calibri Light" panose="020F0302020204030204" pitchFamily="34" charset="0"/>
                <a:cs typeface="Calibri Light" panose="020F0302020204030204" pitchFamily="34" charset="0"/>
              </a:rPr>
              <a:t> is taught</a:t>
            </a:r>
          </a:p>
          <a:p>
            <a:pPr marL="0" indent="0">
              <a:buNone/>
            </a:pPr>
            <a:r>
              <a:rPr lang="en-US" dirty="0">
                <a:latin typeface="Calibri Light" panose="020F0302020204030204" pitchFamily="34" charset="0"/>
                <a:ea typeface="Calibri Light" panose="020F0302020204030204" pitchFamily="34" charset="0"/>
                <a:cs typeface="Calibri Light" panose="020F0302020204030204" pitchFamily="34" charset="0"/>
              </a:rPr>
              <a:t>      through the use of manipulatives and practical work. It incorporates clips from BBC ‘     ‘</a:t>
            </a:r>
            <a:r>
              <a:rPr lang="en-US" dirty="0" err="1">
                <a:latin typeface="Calibri Light" panose="020F0302020204030204" pitchFamily="34" charset="0"/>
                <a:ea typeface="Calibri Light" panose="020F0302020204030204" pitchFamily="34" charset="0"/>
                <a:cs typeface="Calibri Light" panose="020F0302020204030204" pitchFamily="34" charset="0"/>
              </a:rPr>
              <a:t>Numberblocks</a:t>
            </a:r>
            <a:r>
              <a:rPr lang="en-US" dirty="0">
                <a:latin typeface="Calibri Light" panose="020F0302020204030204" pitchFamily="34" charset="0"/>
                <a:ea typeface="Calibri Light" panose="020F0302020204030204" pitchFamily="34" charset="0"/>
                <a:cs typeface="Calibri Light" panose="020F0302020204030204" pitchFamily="34" charset="0"/>
              </a:rPr>
              <a:t>’ and which helps to embed learning and is motivating for children. </a:t>
            </a:r>
          </a:p>
          <a:p>
            <a:r>
              <a:rPr lang="en-US" dirty="0">
                <a:latin typeface="Calibri Light" panose="020F0302020204030204" pitchFamily="34" charset="0"/>
                <a:ea typeface="Calibri Light" panose="020F0302020204030204" pitchFamily="34" charset="0"/>
                <a:cs typeface="Calibri Light" panose="020F0302020204030204" pitchFamily="34" charset="0"/>
              </a:rPr>
              <a:t>During the first term in Reception, pupils will build on previous experiences of number from their home and nursery environments, and further develop their </a:t>
            </a:r>
            <a:r>
              <a:rPr lang="en-US" dirty="0" err="1">
                <a:latin typeface="Calibri Light" panose="020F0302020204030204" pitchFamily="34" charset="0"/>
                <a:ea typeface="Calibri Light" panose="020F0302020204030204" pitchFamily="34" charset="0"/>
                <a:cs typeface="Calibri Light" panose="020F0302020204030204" pitchFamily="34" charset="0"/>
              </a:rPr>
              <a:t>subitising</a:t>
            </a:r>
            <a:r>
              <a:rPr lang="en-US" dirty="0">
                <a:latin typeface="Calibri Light" panose="020F0302020204030204" pitchFamily="34" charset="0"/>
                <a:ea typeface="Calibri Light" panose="020F0302020204030204" pitchFamily="34" charset="0"/>
                <a:cs typeface="Calibri Light" panose="020F0302020204030204" pitchFamily="34" charset="0"/>
              </a:rPr>
              <a:t> and counting skills. They will explore the composition of numbers within 5. They will begin to compare sets of objects and use the language of comparison. </a:t>
            </a:r>
          </a:p>
          <a:p>
            <a:r>
              <a:rPr lang="en-US" dirty="0">
                <a:latin typeface="Calibri Light" panose="020F0302020204030204" pitchFamily="34" charset="0"/>
                <a:ea typeface="Calibri Light" panose="020F0302020204030204" pitchFamily="34" charset="0"/>
                <a:cs typeface="Calibri Light" panose="020F0302020204030204" pitchFamily="34" charset="0"/>
              </a:rPr>
              <a:t>Pupils will continue to develop their </a:t>
            </a:r>
            <a:r>
              <a:rPr lang="en-US" dirty="0" err="1">
                <a:latin typeface="Calibri Light" panose="020F0302020204030204" pitchFamily="34" charset="0"/>
                <a:ea typeface="Calibri Light" panose="020F0302020204030204" pitchFamily="34" charset="0"/>
                <a:cs typeface="Calibri Light" panose="020F0302020204030204" pitchFamily="34" charset="0"/>
              </a:rPr>
              <a:t>subitising</a:t>
            </a:r>
            <a:r>
              <a:rPr lang="en-US" dirty="0">
                <a:latin typeface="Calibri Light" panose="020F0302020204030204" pitchFamily="34" charset="0"/>
                <a:ea typeface="Calibri Light" panose="020F0302020204030204" pitchFamily="34" charset="0"/>
                <a:cs typeface="Calibri Light" panose="020F0302020204030204" pitchFamily="34" charset="0"/>
              </a:rPr>
              <a:t> and counting skills and explore the composition of numbers within and beyond 5. They will begin to identify when two sets are equal or unequal and connect two equal groups to doubles. They will begin to connect quantities to numerals.</a:t>
            </a:r>
          </a:p>
          <a:p>
            <a:r>
              <a:rPr lang="en-US" dirty="0">
                <a:latin typeface="Calibri Light" panose="020F0302020204030204" pitchFamily="34" charset="0"/>
                <a:ea typeface="Calibri Light" panose="020F0302020204030204" pitchFamily="34" charset="0"/>
                <a:cs typeface="Calibri Light" panose="020F0302020204030204" pitchFamily="34" charset="0"/>
              </a:rPr>
              <a:t>Pupils will consolidate their counting skills, counting to larger numbers and developing a wider range of counting strategies. They will secure knowledge</a:t>
            </a:r>
          </a:p>
          <a:p>
            <a:pPr marL="0" indent="0">
              <a:buNone/>
            </a:pPr>
            <a:r>
              <a:rPr lang="en-US" dirty="0">
                <a:latin typeface="Calibri Light" panose="020F0302020204030204" pitchFamily="34" charset="0"/>
                <a:ea typeface="Calibri Light" panose="020F0302020204030204" pitchFamily="34" charset="0"/>
                <a:cs typeface="Calibri Light" panose="020F0302020204030204" pitchFamily="34" charset="0"/>
              </a:rPr>
              <a:t> of number facts through varied practice.</a:t>
            </a:r>
            <a:endParaRPr lang="en-GB"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26" name="Picture 2" descr="Using 5 frames to build fluency – SMathSmarts">
            <a:extLst>
              <a:ext uri="{FF2B5EF4-FFF2-40B4-BE49-F238E27FC236}">
                <a16:creationId xmlns:a16="http://schemas.microsoft.com/office/drawing/2014/main" id="{6F805C5B-CCA8-42D4-A081-6E1E1AC21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27381">
            <a:off x="9492160" y="2739323"/>
            <a:ext cx="2540225" cy="5899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90F770-4DCB-44E0-9821-AEF4950E0000}"/>
              </a:ext>
            </a:extLst>
          </p:cNvPr>
          <p:cNvPicPr>
            <a:picLocks noChangeAspect="1"/>
          </p:cNvPicPr>
          <p:nvPr/>
        </p:nvPicPr>
        <p:blipFill rotWithShape="1">
          <a:blip r:embed="rId3"/>
          <a:srcRect l="35543" t="28295" r="22304" b="12629"/>
          <a:stretch/>
        </p:blipFill>
        <p:spPr>
          <a:xfrm>
            <a:off x="6303751" y="346022"/>
            <a:ext cx="1411806" cy="1066074"/>
          </a:xfrm>
          <a:prstGeom prst="rect">
            <a:avLst/>
          </a:prstGeom>
        </p:spPr>
      </p:pic>
      <p:pic>
        <p:nvPicPr>
          <p:cNvPr id="5" name="Picture 4">
            <a:extLst>
              <a:ext uri="{FF2B5EF4-FFF2-40B4-BE49-F238E27FC236}">
                <a16:creationId xmlns:a16="http://schemas.microsoft.com/office/drawing/2014/main" id="{5B294344-1BE5-4ABC-BF6B-1E2D7ED8A397}"/>
              </a:ext>
            </a:extLst>
          </p:cNvPr>
          <p:cNvPicPr>
            <a:picLocks noChangeAspect="1"/>
          </p:cNvPicPr>
          <p:nvPr/>
        </p:nvPicPr>
        <p:blipFill rotWithShape="1">
          <a:blip r:embed="rId4"/>
          <a:srcRect l="26413" t="23623" r="12717" b="24321"/>
          <a:stretch/>
        </p:blipFill>
        <p:spPr>
          <a:xfrm>
            <a:off x="8206403" y="320190"/>
            <a:ext cx="3693644" cy="1701956"/>
          </a:xfrm>
          <a:prstGeom prst="rect">
            <a:avLst/>
          </a:prstGeom>
        </p:spPr>
      </p:pic>
      <p:pic>
        <p:nvPicPr>
          <p:cNvPr id="6" name="Picture 5">
            <a:extLst>
              <a:ext uri="{FF2B5EF4-FFF2-40B4-BE49-F238E27FC236}">
                <a16:creationId xmlns:a16="http://schemas.microsoft.com/office/drawing/2014/main" id="{B696A5CA-9E50-451C-8140-BBC7ABCC5743}"/>
              </a:ext>
            </a:extLst>
          </p:cNvPr>
          <p:cNvPicPr>
            <a:picLocks noChangeAspect="1"/>
          </p:cNvPicPr>
          <p:nvPr/>
        </p:nvPicPr>
        <p:blipFill rotWithShape="1">
          <a:blip r:embed="rId5"/>
          <a:srcRect l="25000" t="22761" r="9892" b="8971"/>
          <a:stretch/>
        </p:blipFill>
        <p:spPr>
          <a:xfrm rot="1182585">
            <a:off x="9139968" y="4773443"/>
            <a:ext cx="2589260" cy="1462798"/>
          </a:xfrm>
          <a:prstGeom prst="rect">
            <a:avLst/>
          </a:prstGeom>
        </p:spPr>
      </p:pic>
    </p:spTree>
    <p:extLst>
      <p:ext uri="{BB962C8B-B14F-4D97-AF65-F5344CB8AC3E}">
        <p14:creationId xmlns:p14="http://schemas.microsoft.com/office/powerpoint/2010/main" val="2348471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B8ED-6D73-63D9-C87E-FBF027342BE9}"/>
              </a:ext>
            </a:extLst>
          </p:cNvPr>
          <p:cNvSpPr>
            <a:spLocks noGrp="1"/>
          </p:cNvSpPr>
          <p:nvPr>
            <p:ph type="title"/>
          </p:nvPr>
        </p:nvSpPr>
        <p:spPr/>
        <p:txBody>
          <a:bodyPr/>
          <a:lstStyle/>
          <a:p>
            <a:r>
              <a:rPr lang="en-GB" dirty="0"/>
              <a:t>THE RECEPTION CURRICULUM</a:t>
            </a:r>
          </a:p>
        </p:txBody>
      </p:sp>
      <p:sp>
        <p:nvSpPr>
          <p:cNvPr id="3" name="Content Placeholder 2">
            <a:extLst>
              <a:ext uri="{FF2B5EF4-FFF2-40B4-BE49-F238E27FC236}">
                <a16:creationId xmlns:a16="http://schemas.microsoft.com/office/drawing/2014/main" id="{B9421F5E-3131-6A60-8CBD-B90D08F8900C}"/>
              </a:ext>
            </a:extLst>
          </p:cNvPr>
          <p:cNvSpPr>
            <a:spLocks noGrp="1"/>
          </p:cNvSpPr>
          <p:nvPr>
            <p:ph idx="1"/>
          </p:nvPr>
        </p:nvSpPr>
        <p:spPr>
          <a:xfrm>
            <a:off x="1066800" y="2103120"/>
            <a:ext cx="10058400" cy="4112286"/>
          </a:xfrm>
        </p:spPr>
        <p:txBody>
          <a:bodyPr>
            <a:normAutofit lnSpcReduction="10000"/>
          </a:bodyPr>
          <a:lstStyle/>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r>
              <a:rPr kumimoji="0" lang="en-US" b="1"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The Early Years Foundation Stage Curriculum </a:t>
            </a:r>
            <a:r>
              <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is divided into seven areas of learning.</a:t>
            </a: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endPar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endParaRP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r>
              <a:rPr kumimoji="0" lang="en-US" b="1" i="0" u="sng"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Prime Areas </a:t>
            </a:r>
            <a:r>
              <a:rPr kumimoji="0" lang="en-US" b="1"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 </a:t>
            </a:r>
            <a:r>
              <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These are essential attributes for learning: </a:t>
            </a: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r>
              <a:rPr kumimoji="0" lang="en-US" b="1"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Personal, Social and Emotional Development </a:t>
            </a:r>
            <a:r>
              <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 knowing yourself, building relationships and understanding emotions</a:t>
            </a: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r>
              <a:rPr kumimoji="0" lang="en-US" b="1"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Communication and Language </a:t>
            </a:r>
            <a:r>
              <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–listening and attention, understanding and speaking</a:t>
            </a: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r>
              <a:rPr kumimoji="0" lang="en-US" b="1"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Physical Development  </a:t>
            </a:r>
            <a:r>
              <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 gross motor, fine motor, health and self-care</a:t>
            </a: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endPar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endParaRP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r>
              <a:rPr kumimoji="0" lang="en-US" b="1" i="0" u="sng"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Specific Areas </a:t>
            </a:r>
            <a:endPar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endParaRP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r>
              <a:rPr kumimoji="0" lang="en-US" b="1"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Literacy</a:t>
            </a:r>
            <a:r>
              <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 – reading and writing</a:t>
            </a: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r>
              <a:rPr kumimoji="0" lang="en-US" b="1"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Mathematics</a:t>
            </a:r>
            <a:r>
              <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 – counting, number, spatial awareness, shape, measures and pattern</a:t>
            </a: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r>
              <a:rPr kumimoji="0" lang="en-US" b="1"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Understanding The World </a:t>
            </a:r>
            <a:r>
              <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 people, cultures, community, past and present, natural world</a:t>
            </a:r>
          </a:p>
          <a:p>
            <a:pPr marL="0" marR="0" lvl="0" indent="-182880" algn="l" defTabSz="914400" rtl="0" eaLnBrk="1" fontAlgn="auto" latinLnBrk="0" hangingPunct="1">
              <a:lnSpc>
                <a:spcPct val="90000"/>
              </a:lnSpc>
              <a:spcBef>
                <a:spcPts val="0"/>
              </a:spcBef>
              <a:spcAft>
                <a:spcPts val="600"/>
              </a:spcAft>
              <a:buClr>
                <a:prstClr val="black">
                  <a:lumMod val="85000"/>
                  <a:lumOff val="15000"/>
                </a:prstClr>
              </a:buClr>
              <a:buSzTx/>
              <a:buFont typeface="Garamond" pitchFamily="18" charset="0"/>
              <a:buChar char="◦"/>
              <a:tabLst/>
              <a:defRPr/>
            </a:pPr>
            <a:r>
              <a:rPr kumimoji="0" lang="en-US" b="1"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Expressive Arts and Design </a:t>
            </a:r>
            <a:r>
              <a:rPr kumimoji="0" lang="en-US" b="0" i="0" u="none" strike="noStrike" kern="1200" cap="none" spc="80" normalizeH="0" baseline="0" noProof="0" dirty="0">
                <a:ln>
                  <a:noFill/>
                </a:ln>
                <a:solidFill>
                  <a:srgbClr val="736059">
                    <a:lumMod val="75000"/>
                  </a:srgbClr>
                </a:solidFill>
                <a:effectLst/>
                <a:uLnTx/>
                <a:uFillTx/>
                <a:latin typeface="Calibri Light" panose="020F0302020204030204"/>
                <a:ea typeface="+mn-ea"/>
                <a:cs typeface="+mn-cs"/>
              </a:rPr>
              <a:t>– creating with materials, imagination</a:t>
            </a:r>
          </a:p>
          <a:p>
            <a:endParaRPr lang="en-GB" dirty="0"/>
          </a:p>
        </p:txBody>
      </p:sp>
    </p:spTree>
    <p:extLst>
      <p:ext uri="{BB962C8B-B14F-4D97-AF65-F5344CB8AC3E}">
        <p14:creationId xmlns:p14="http://schemas.microsoft.com/office/powerpoint/2010/main" val="3959207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4E154-D05B-4EA0-8B8F-847438DAF3DF}"/>
              </a:ext>
            </a:extLst>
          </p:cNvPr>
          <p:cNvSpPr>
            <a:spLocks noGrp="1"/>
          </p:cNvSpPr>
          <p:nvPr>
            <p:ph type="title"/>
          </p:nvPr>
        </p:nvSpPr>
        <p:spPr>
          <a:xfrm>
            <a:off x="460808" y="149720"/>
            <a:ext cx="10058400" cy="1371600"/>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Shape, space and measure</a:t>
            </a:r>
          </a:p>
        </p:txBody>
      </p:sp>
      <p:pic>
        <p:nvPicPr>
          <p:cNvPr id="4" name="Content Placeholder 3">
            <a:extLst>
              <a:ext uri="{FF2B5EF4-FFF2-40B4-BE49-F238E27FC236}">
                <a16:creationId xmlns:a16="http://schemas.microsoft.com/office/drawing/2014/main" id="{F060F799-DAB5-074F-970F-EF7652450EFD}"/>
              </a:ext>
            </a:extLst>
          </p:cNvPr>
          <p:cNvPicPr>
            <a:picLocks noGrp="1" noChangeAspect="1"/>
          </p:cNvPicPr>
          <p:nvPr>
            <p:ph idx="1"/>
          </p:nvPr>
        </p:nvPicPr>
        <p:blipFill>
          <a:blip r:embed="rId2"/>
          <a:stretch>
            <a:fillRect/>
          </a:stretch>
        </p:blipFill>
        <p:spPr>
          <a:xfrm rot="653404">
            <a:off x="10968362" y="485939"/>
            <a:ext cx="1117600" cy="1333500"/>
          </a:xfrm>
        </p:spPr>
      </p:pic>
      <p:sp>
        <p:nvSpPr>
          <p:cNvPr id="5" name="Rectangle 4">
            <a:extLst>
              <a:ext uri="{FF2B5EF4-FFF2-40B4-BE49-F238E27FC236}">
                <a16:creationId xmlns:a16="http://schemas.microsoft.com/office/drawing/2014/main" id="{B95CCB66-14CB-4743-A0DC-6AE7D6EC97AF}"/>
              </a:ext>
            </a:extLst>
          </p:cNvPr>
          <p:cNvSpPr/>
          <p:nvPr/>
        </p:nvSpPr>
        <p:spPr>
          <a:xfrm>
            <a:off x="2531770" y="1177040"/>
            <a:ext cx="6784931" cy="5016758"/>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We introduce and teach our shape, space and measure through a variety of books and songs.</a:t>
            </a:r>
            <a:endPar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Children enjoy exploring mathematical concepts of size, length, weight, capacity, time, money and position through story, songs, art and outdoor activities.</a:t>
            </a:r>
          </a:p>
          <a:p>
            <a:pPr marL="285750" indent="-285750">
              <a:buFont typeface="Arial" panose="020B0604020202020204" pitchFamily="34" charset="0"/>
              <a:buChar char="•"/>
            </a:pPr>
            <a:r>
              <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They use comparative language. </a:t>
            </a:r>
            <a:br>
              <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br>
            <a:endPar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They explore characteristics of everyday objects and shapes, including making models and pictures.</a:t>
            </a:r>
          </a:p>
          <a:p>
            <a:pPr marL="285750" indent="-285750">
              <a:buFont typeface="Arial" panose="020B0604020202020204" pitchFamily="34" charset="0"/>
              <a:buChar char="•"/>
            </a:pPr>
            <a:endPar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They notice, copy, continue and create patterns.</a:t>
            </a:r>
          </a:p>
          <a:p>
            <a:pPr marL="285750" indent="-285750">
              <a:buFont typeface="Arial" panose="020B0604020202020204" pitchFamily="34" charset="0"/>
              <a:buChar char="•"/>
            </a:pPr>
            <a:br>
              <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br>
            <a:r>
              <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They solve problems and communicate their mathematical thinking in a range of ways.</a:t>
            </a:r>
          </a:p>
          <a:p>
            <a:br>
              <a:rPr lang="en-GB"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br>
            <a:endParaRPr lang="en-GB" sz="2000" b="0" i="0" u="none" strike="noStrike"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A7021908-AD3B-C840-8706-BA52E1A1B7A5}"/>
              </a:ext>
            </a:extLst>
          </p:cNvPr>
          <p:cNvPicPr>
            <a:picLocks noChangeAspect="1"/>
          </p:cNvPicPr>
          <p:nvPr/>
        </p:nvPicPr>
        <p:blipFill rotWithShape="1">
          <a:blip r:embed="rId3"/>
          <a:srcRect r="27171"/>
          <a:stretch/>
        </p:blipFill>
        <p:spPr>
          <a:xfrm>
            <a:off x="9549759" y="2171400"/>
            <a:ext cx="2456672" cy="2248817"/>
          </a:xfrm>
          <a:prstGeom prst="rect">
            <a:avLst/>
          </a:prstGeom>
        </p:spPr>
      </p:pic>
      <p:pic>
        <p:nvPicPr>
          <p:cNvPr id="7" name="Picture 6">
            <a:extLst>
              <a:ext uri="{FF2B5EF4-FFF2-40B4-BE49-F238E27FC236}">
                <a16:creationId xmlns:a16="http://schemas.microsoft.com/office/drawing/2014/main" id="{98AD93D0-9C2B-8F4A-84B8-DC09C11129D5}"/>
              </a:ext>
            </a:extLst>
          </p:cNvPr>
          <p:cNvPicPr>
            <a:picLocks noChangeAspect="1"/>
          </p:cNvPicPr>
          <p:nvPr/>
        </p:nvPicPr>
        <p:blipFill>
          <a:blip r:embed="rId4"/>
          <a:stretch>
            <a:fillRect/>
          </a:stretch>
        </p:blipFill>
        <p:spPr>
          <a:xfrm>
            <a:off x="7585361" y="5311604"/>
            <a:ext cx="1739900" cy="1155700"/>
          </a:xfrm>
          <a:prstGeom prst="rect">
            <a:avLst/>
          </a:prstGeom>
        </p:spPr>
      </p:pic>
      <p:pic>
        <p:nvPicPr>
          <p:cNvPr id="8" name="Picture 7">
            <a:extLst>
              <a:ext uri="{FF2B5EF4-FFF2-40B4-BE49-F238E27FC236}">
                <a16:creationId xmlns:a16="http://schemas.microsoft.com/office/drawing/2014/main" id="{68F131D4-CFDE-5E49-A9BF-16AED652B8BB}"/>
              </a:ext>
            </a:extLst>
          </p:cNvPr>
          <p:cNvPicPr>
            <a:picLocks noChangeAspect="1"/>
          </p:cNvPicPr>
          <p:nvPr/>
        </p:nvPicPr>
        <p:blipFill>
          <a:blip r:embed="rId5"/>
          <a:stretch>
            <a:fillRect/>
          </a:stretch>
        </p:blipFill>
        <p:spPr>
          <a:xfrm>
            <a:off x="7772137" y="-93855"/>
            <a:ext cx="1463388" cy="1463388"/>
          </a:xfrm>
          <a:prstGeom prst="rect">
            <a:avLst/>
          </a:prstGeom>
        </p:spPr>
      </p:pic>
      <p:pic>
        <p:nvPicPr>
          <p:cNvPr id="9" name="Picture 8">
            <a:extLst>
              <a:ext uri="{FF2B5EF4-FFF2-40B4-BE49-F238E27FC236}">
                <a16:creationId xmlns:a16="http://schemas.microsoft.com/office/drawing/2014/main" id="{20E3C003-E726-0145-8B69-102770A6579D}"/>
              </a:ext>
            </a:extLst>
          </p:cNvPr>
          <p:cNvPicPr>
            <a:picLocks noChangeAspect="1"/>
          </p:cNvPicPr>
          <p:nvPr/>
        </p:nvPicPr>
        <p:blipFill>
          <a:blip r:embed="rId6"/>
          <a:stretch>
            <a:fillRect/>
          </a:stretch>
        </p:blipFill>
        <p:spPr>
          <a:xfrm>
            <a:off x="9711295" y="4816304"/>
            <a:ext cx="2133600" cy="1651000"/>
          </a:xfrm>
          <a:prstGeom prst="rect">
            <a:avLst/>
          </a:prstGeom>
        </p:spPr>
      </p:pic>
      <p:pic>
        <p:nvPicPr>
          <p:cNvPr id="10" name="Picture 9">
            <a:extLst>
              <a:ext uri="{FF2B5EF4-FFF2-40B4-BE49-F238E27FC236}">
                <a16:creationId xmlns:a16="http://schemas.microsoft.com/office/drawing/2014/main" id="{D8ABFCF8-8513-3448-9793-F511E5D9EA56}"/>
              </a:ext>
            </a:extLst>
          </p:cNvPr>
          <p:cNvPicPr>
            <a:picLocks noChangeAspect="1"/>
          </p:cNvPicPr>
          <p:nvPr/>
        </p:nvPicPr>
        <p:blipFill>
          <a:blip r:embed="rId7"/>
          <a:stretch>
            <a:fillRect/>
          </a:stretch>
        </p:blipFill>
        <p:spPr>
          <a:xfrm>
            <a:off x="253796" y="3955483"/>
            <a:ext cx="2143690" cy="831752"/>
          </a:xfrm>
          <a:prstGeom prst="rect">
            <a:avLst/>
          </a:prstGeom>
        </p:spPr>
      </p:pic>
      <p:pic>
        <p:nvPicPr>
          <p:cNvPr id="11" name="Picture 10">
            <a:extLst>
              <a:ext uri="{FF2B5EF4-FFF2-40B4-BE49-F238E27FC236}">
                <a16:creationId xmlns:a16="http://schemas.microsoft.com/office/drawing/2014/main" id="{A2D2330B-EE55-B044-B2A1-8F4B485DD1F9}"/>
              </a:ext>
            </a:extLst>
          </p:cNvPr>
          <p:cNvPicPr>
            <a:picLocks noChangeAspect="1"/>
          </p:cNvPicPr>
          <p:nvPr/>
        </p:nvPicPr>
        <p:blipFill>
          <a:blip r:embed="rId8"/>
          <a:stretch>
            <a:fillRect/>
          </a:stretch>
        </p:blipFill>
        <p:spPr>
          <a:xfrm>
            <a:off x="5698477" y="5400504"/>
            <a:ext cx="1752600" cy="1155700"/>
          </a:xfrm>
          <a:prstGeom prst="rect">
            <a:avLst/>
          </a:prstGeom>
        </p:spPr>
      </p:pic>
      <p:pic>
        <p:nvPicPr>
          <p:cNvPr id="13" name="Picture 12">
            <a:extLst>
              <a:ext uri="{FF2B5EF4-FFF2-40B4-BE49-F238E27FC236}">
                <a16:creationId xmlns:a16="http://schemas.microsoft.com/office/drawing/2014/main" id="{0C895A97-7198-F342-8676-8BFAE187FC9F}"/>
              </a:ext>
            </a:extLst>
          </p:cNvPr>
          <p:cNvPicPr>
            <a:picLocks noChangeAspect="1"/>
          </p:cNvPicPr>
          <p:nvPr/>
        </p:nvPicPr>
        <p:blipFill rotWithShape="1">
          <a:blip r:embed="rId9"/>
          <a:srcRect t="23327" b="28324"/>
          <a:stretch/>
        </p:blipFill>
        <p:spPr>
          <a:xfrm>
            <a:off x="247786" y="2998430"/>
            <a:ext cx="2252641" cy="653480"/>
          </a:xfrm>
          <a:prstGeom prst="rect">
            <a:avLst/>
          </a:prstGeom>
        </p:spPr>
      </p:pic>
      <p:pic>
        <p:nvPicPr>
          <p:cNvPr id="14" name="Picture 13">
            <a:extLst>
              <a:ext uri="{FF2B5EF4-FFF2-40B4-BE49-F238E27FC236}">
                <a16:creationId xmlns:a16="http://schemas.microsoft.com/office/drawing/2014/main" id="{F36917DA-896B-2842-B507-28713BE8E14A}"/>
              </a:ext>
            </a:extLst>
          </p:cNvPr>
          <p:cNvPicPr>
            <a:picLocks noChangeAspect="1"/>
          </p:cNvPicPr>
          <p:nvPr/>
        </p:nvPicPr>
        <p:blipFill>
          <a:blip r:embed="rId10"/>
          <a:stretch>
            <a:fillRect/>
          </a:stretch>
        </p:blipFill>
        <p:spPr>
          <a:xfrm>
            <a:off x="664838" y="1605063"/>
            <a:ext cx="1676400" cy="1206500"/>
          </a:xfrm>
          <a:prstGeom prst="rect">
            <a:avLst/>
          </a:prstGeom>
        </p:spPr>
      </p:pic>
      <p:pic>
        <p:nvPicPr>
          <p:cNvPr id="17" name="Picture 16">
            <a:extLst>
              <a:ext uri="{FF2B5EF4-FFF2-40B4-BE49-F238E27FC236}">
                <a16:creationId xmlns:a16="http://schemas.microsoft.com/office/drawing/2014/main" id="{247EDB89-2745-F04F-8558-7B28598EB361}"/>
              </a:ext>
            </a:extLst>
          </p:cNvPr>
          <p:cNvPicPr>
            <a:picLocks noChangeAspect="1"/>
          </p:cNvPicPr>
          <p:nvPr/>
        </p:nvPicPr>
        <p:blipFill>
          <a:blip r:embed="rId11"/>
          <a:stretch>
            <a:fillRect/>
          </a:stretch>
        </p:blipFill>
        <p:spPr>
          <a:xfrm rot="20404924">
            <a:off x="10080685" y="256370"/>
            <a:ext cx="974496" cy="1457783"/>
          </a:xfrm>
          <a:prstGeom prst="rect">
            <a:avLst/>
          </a:prstGeom>
        </p:spPr>
      </p:pic>
      <p:pic>
        <p:nvPicPr>
          <p:cNvPr id="15" name="Picture 14">
            <a:extLst>
              <a:ext uri="{FF2B5EF4-FFF2-40B4-BE49-F238E27FC236}">
                <a16:creationId xmlns:a16="http://schemas.microsoft.com/office/drawing/2014/main" id="{22A49A5A-6A6E-5142-ADC8-C4289C9BABF6}"/>
              </a:ext>
            </a:extLst>
          </p:cNvPr>
          <p:cNvPicPr>
            <a:picLocks noChangeAspect="1"/>
          </p:cNvPicPr>
          <p:nvPr/>
        </p:nvPicPr>
        <p:blipFill>
          <a:blip r:embed="rId12"/>
          <a:stretch>
            <a:fillRect/>
          </a:stretch>
        </p:blipFill>
        <p:spPr>
          <a:xfrm>
            <a:off x="2967742" y="5489404"/>
            <a:ext cx="2070100" cy="977900"/>
          </a:xfrm>
          <a:prstGeom prst="rect">
            <a:avLst/>
          </a:prstGeom>
        </p:spPr>
      </p:pic>
      <p:pic>
        <p:nvPicPr>
          <p:cNvPr id="16" name="Picture 15">
            <a:extLst>
              <a:ext uri="{FF2B5EF4-FFF2-40B4-BE49-F238E27FC236}">
                <a16:creationId xmlns:a16="http://schemas.microsoft.com/office/drawing/2014/main" id="{6B6A490C-9826-A547-9130-CEF0B93BCC9B}"/>
              </a:ext>
            </a:extLst>
          </p:cNvPr>
          <p:cNvPicPr>
            <a:picLocks noChangeAspect="1"/>
          </p:cNvPicPr>
          <p:nvPr/>
        </p:nvPicPr>
        <p:blipFill>
          <a:blip r:embed="rId13"/>
          <a:stretch>
            <a:fillRect/>
          </a:stretch>
        </p:blipFill>
        <p:spPr>
          <a:xfrm>
            <a:off x="624902" y="5235404"/>
            <a:ext cx="1638300" cy="1231900"/>
          </a:xfrm>
          <a:prstGeom prst="rect">
            <a:avLst/>
          </a:prstGeom>
        </p:spPr>
      </p:pic>
    </p:spTree>
    <p:extLst>
      <p:ext uri="{BB962C8B-B14F-4D97-AF65-F5344CB8AC3E}">
        <p14:creationId xmlns:p14="http://schemas.microsoft.com/office/powerpoint/2010/main" val="3324170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A4D0-2426-D519-FF9C-50E97D2899AF}"/>
              </a:ext>
            </a:extLst>
          </p:cNvPr>
          <p:cNvSpPr>
            <a:spLocks noGrp="1"/>
          </p:cNvSpPr>
          <p:nvPr>
            <p:ph type="title"/>
          </p:nvPr>
        </p:nvSpPr>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By the end of Reception we expect children to be able to…</a:t>
            </a:r>
          </a:p>
        </p:txBody>
      </p:sp>
      <p:pic>
        <p:nvPicPr>
          <p:cNvPr id="5" name="Content Placeholder 4">
            <a:extLst>
              <a:ext uri="{FF2B5EF4-FFF2-40B4-BE49-F238E27FC236}">
                <a16:creationId xmlns:a16="http://schemas.microsoft.com/office/drawing/2014/main" id="{232B20B6-DBCE-C36F-3714-F7BF47E2963C}"/>
              </a:ext>
            </a:extLst>
          </p:cNvPr>
          <p:cNvPicPr>
            <a:picLocks noGrp="1" noChangeAspect="1"/>
          </p:cNvPicPr>
          <p:nvPr>
            <p:ph idx="1"/>
          </p:nvPr>
        </p:nvPicPr>
        <p:blipFill>
          <a:blip r:embed="rId2"/>
          <a:stretch>
            <a:fillRect/>
          </a:stretch>
        </p:blipFill>
        <p:spPr>
          <a:xfrm>
            <a:off x="1955050" y="2014194"/>
            <a:ext cx="8281900" cy="4385444"/>
          </a:xfrm>
          <a:prstGeom prst="rect">
            <a:avLst/>
          </a:prstGeom>
        </p:spPr>
      </p:pic>
    </p:spTree>
    <p:extLst>
      <p:ext uri="{BB962C8B-B14F-4D97-AF65-F5344CB8AC3E}">
        <p14:creationId xmlns:p14="http://schemas.microsoft.com/office/powerpoint/2010/main" val="419069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5882-088E-6347-BB45-22E02A14814F}"/>
              </a:ext>
            </a:extLst>
          </p:cNvPr>
          <p:cNvSpPr>
            <a:spLocks noGrp="1"/>
          </p:cNvSpPr>
          <p:nvPr>
            <p:ph type="title"/>
          </p:nvPr>
        </p:nvSpPr>
        <p:spPr>
          <a:xfrm>
            <a:off x="444649" y="0"/>
            <a:ext cx="10058400" cy="1371600"/>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How to help your child at home</a:t>
            </a:r>
          </a:p>
        </p:txBody>
      </p:sp>
      <p:graphicFrame>
        <p:nvGraphicFramePr>
          <p:cNvPr id="8" name="Table 8">
            <a:extLst>
              <a:ext uri="{FF2B5EF4-FFF2-40B4-BE49-F238E27FC236}">
                <a16:creationId xmlns:a16="http://schemas.microsoft.com/office/drawing/2014/main" id="{ACD1F4D6-CBAC-5C4E-90A0-5615E964179D}"/>
              </a:ext>
            </a:extLst>
          </p:cNvPr>
          <p:cNvGraphicFramePr>
            <a:graphicFrameLocks noGrp="1"/>
          </p:cNvGraphicFramePr>
          <p:nvPr>
            <p:extLst>
              <p:ext uri="{D42A27DB-BD31-4B8C-83A1-F6EECF244321}">
                <p14:modId xmlns:p14="http://schemas.microsoft.com/office/powerpoint/2010/main" val="1685325207"/>
              </p:ext>
            </p:extLst>
          </p:nvPr>
        </p:nvGraphicFramePr>
        <p:xfrm>
          <a:off x="522563" y="1127760"/>
          <a:ext cx="11224788" cy="5516880"/>
        </p:xfrm>
        <a:graphic>
          <a:graphicData uri="http://schemas.openxmlformats.org/drawingml/2006/table">
            <a:tbl>
              <a:tblPr firstRow="1" bandRow="1">
                <a:tableStyleId>{5C22544A-7EE6-4342-B048-85BDC9FD1C3A}</a:tableStyleId>
              </a:tblPr>
              <a:tblGrid>
                <a:gridCol w="3752460">
                  <a:extLst>
                    <a:ext uri="{9D8B030D-6E8A-4147-A177-3AD203B41FA5}">
                      <a16:colId xmlns:a16="http://schemas.microsoft.com/office/drawing/2014/main" val="4065483317"/>
                    </a:ext>
                  </a:extLst>
                </a:gridCol>
                <a:gridCol w="3736164">
                  <a:extLst>
                    <a:ext uri="{9D8B030D-6E8A-4147-A177-3AD203B41FA5}">
                      <a16:colId xmlns:a16="http://schemas.microsoft.com/office/drawing/2014/main" val="3843552174"/>
                    </a:ext>
                  </a:extLst>
                </a:gridCol>
                <a:gridCol w="3736164">
                  <a:extLst>
                    <a:ext uri="{9D8B030D-6E8A-4147-A177-3AD203B41FA5}">
                      <a16:colId xmlns:a16="http://schemas.microsoft.com/office/drawing/2014/main" val="3559204188"/>
                    </a:ext>
                  </a:extLst>
                </a:gridCol>
              </a:tblGrid>
              <a:tr h="1997384">
                <a:tc>
                  <a:txBody>
                    <a:bodyPr/>
                    <a:lstStyle/>
                    <a:p>
                      <a:pPr>
                        <a:buFontTx/>
                        <a:buNone/>
                      </a:pPr>
                      <a:r>
                        <a:rPr lang="en-GB" sz="1400" b="1" dirty="0">
                          <a:latin typeface="Calibri Light" panose="020F0302020204030204" pitchFamily="34" charset="0"/>
                          <a:ea typeface="Calibri Light" panose="020F0302020204030204" pitchFamily="34" charset="0"/>
                          <a:cs typeface="Calibri Light" panose="020F0302020204030204" pitchFamily="34" charset="0"/>
                        </a:rPr>
                        <a:t>In the street </a:t>
                      </a:r>
                    </a:p>
                    <a:p>
                      <a:pPr>
                        <a:buFontTx/>
                        <a:buNone/>
                      </a:pP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dirty="0">
                          <a:latin typeface="Calibri Light" panose="020F0302020204030204" pitchFamily="34" charset="0"/>
                          <a:ea typeface="Calibri Light" panose="020F0302020204030204" pitchFamily="34" charset="0"/>
                          <a:cs typeface="Calibri Light" panose="020F0302020204030204" pitchFamily="34" charset="0"/>
                        </a:rPr>
                        <a:t>  Recognising bus numbers </a:t>
                      </a:r>
                    </a:p>
                    <a:p>
                      <a:pPr>
                        <a:buFontTx/>
                        <a:buNone/>
                      </a:pPr>
                      <a:r>
                        <a:rPr lang="en-GB" sz="1400" dirty="0">
                          <a:latin typeface="Calibri Light" panose="020F0302020204030204" pitchFamily="34" charset="0"/>
                          <a:ea typeface="Calibri Light" panose="020F0302020204030204" pitchFamily="34" charset="0"/>
                          <a:cs typeface="Calibri Light" panose="020F0302020204030204" pitchFamily="34" charset="0"/>
                        </a:rPr>
                        <a:t>  Number plate hunt. Who can find a </a:t>
                      </a:r>
                    </a:p>
                    <a:p>
                      <a:pPr>
                        <a:buFontTx/>
                        <a:buNone/>
                      </a:pPr>
                      <a:r>
                        <a:rPr lang="en-GB" sz="1400" dirty="0">
                          <a:latin typeface="Calibri Light" panose="020F0302020204030204" pitchFamily="34" charset="0"/>
                          <a:ea typeface="Calibri Light" panose="020F0302020204030204" pitchFamily="34" charset="0"/>
                          <a:cs typeface="Calibri Light" panose="020F0302020204030204" pitchFamily="34" charset="0"/>
                        </a:rPr>
                        <a:t>    7? Add the numbers up. </a:t>
                      </a:r>
                    </a:p>
                    <a:p>
                      <a:pPr>
                        <a:buFontTx/>
                        <a:buNone/>
                      </a:pPr>
                      <a:r>
                        <a:rPr lang="en-GB" sz="1400" dirty="0">
                          <a:latin typeface="Calibri Light" panose="020F0302020204030204" pitchFamily="34" charset="0"/>
                          <a:ea typeface="Calibri Light" panose="020F0302020204030204" pitchFamily="34" charset="0"/>
                          <a:cs typeface="Calibri Light" panose="020F0302020204030204" pitchFamily="34" charset="0"/>
                        </a:rPr>
                        <a:t>  Comparing door numbers </a:t>
                      </a:r>
                    </a:p>
                    <a:p>
                      <a:pPr>
                        <a:buFontTx/>
                        <a:buNone/>
                      </a:pPr>
                      <a:r>
                        <a:rPr lang="en-GB" sz="1400" dirty="0">
                          <a:latin typeface="Calibri Light" panose="020F0302020204030204" pitchFamily="34" charset="0"/>
                          <a:ea typeface="Calibri Light" panose="020F0302020204030204" pitchFamily="34" charset="0"/>
                          <a:cs typeface="Calibri Light" panose="020F0302020204030204" pitchFamily="34" charset="0"/>
                        </a:rPr>
                        <a:t>  Counting–how many lampposts </a:t>
                      </a:r>
                    </a:p>
                    <a:p>
                      <a:pPr lvl="0">
                        <a:buFontTx/>
                        <a:buNone/>
                      </a:pPr>
                      <a:r>
                        <a:rPr lang="en-GB" sz="1400" dirty="0">
                          <a:latin typeface="Calibri Light" panose="020F0302020204030204" pitchFamily="34" charset="0"/>
                          <a:ea typeface="Calibri Light" panose="020F0302020204030204" pitchFamily="34" charset="0"/>
                          <a:cs typeface="Calibri Light" panose="020F0302020204030204" pitchFamily="34" charset="0"/>
                        </a:rPr>
                        <a:t>    on the way to school?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endParaRPr lang="en-US" sz="1400" dirty="0">
                        <a:latin typeface="Calibri Light" panose="020F0302020204030204" pitchFamily="34" charset="0"/>
                        <a:ea typeface="Calibri Light" panose="020F0302020204030204" pitchFamily="34" charset="0"/>
                        <a:cs typeface="Calibri Light" panose="020F0302020204030204" pitchFamily="34" charset="0"/>
                      </a:endParaRPr>
                    </a:p>
                  </a:txBody>
                  <a:tcPr/>
                </a:tc>
                <a:tc>
                  <a:txBody>
                    <a:bodyPr/>
                    <a:lstStyle/>
                    <a:p>
                      <a:pPr>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Doing the washing </a:t>
                      </a:r>
                    </a:p>
                    <a:p>
                      <a:pPr>
                        <a:buFontTx/>
                        <a:buNone/>
                      </a:pP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  Counting in 2s – matching shoes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  Sorting by colour and size.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  Matching/pairing up socks.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  Find four shoes that are different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    sizes. Can you put them in order.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endParaRPr lang="en-US" sz="1400" dirty="0">
                        <a:latin typeface="Calibri Light" panose="020F0302020204030204" pitchFamily="34" charset="0"/>
                        <a:ea typeface="Calibri Light" panose="020F0302020204030204" pitchFamily="34" charset="0"/>
                        <a:cs typeface="Calibri Light" panose="020F0302020204030204" pitchFamily="34" charset="0"/>
                      </a:endParaRPr>
                    </a:p>
                  </a:txBody>
                  <a:tcPr/>
                </a:tc>
                <a:tc>
                  <a:txBody>
                    <a:bodyPr/>
                    <a:lstStyle/>
                    <a:p>
                      <a:pPr>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Time </a:t>
                      </a:r>
                    </a:p>
                    <a:p>
                      <a:pPr>
                        <a:buFontTx/>
                        <a:buNone/>
                      </a:pP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  What day is it yesterday, today,     tomorrow?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  Use timers, phones and clocks to measure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short periods of time.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  Count down 10/ 20 seconds to get to the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table/ into bed etc.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  Recognising numbers on the clock. If you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b="1" kern="1200" dirty="0">
                          <a:solidFill>
                            <a:schemeClr val="lt1"/>
                          </a:solidFill>
                          <a:effectLst/>
                          <a:latin typeface="Calibri Light" panose="020F0302020204030204" pitchFamily="34" charset="0"/>
                          <a:ea typeface="Calibri Light" panose="020F0302020204030204" pitchFamily="34" charset="0"/>
                          <a:cs typeface="Calibri Light" panose="020F0302020204030204" pitchFamily="34" charset="0"/>
                        </a:rPr>
                        <a:t>cover a number, what number was missing?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endParaRPr lang="en-US" sz="1400" dirty="0">
                        <a:latin typeface="Calibri Light" panose="020F0302020204030204" pitchFamily="34" charset="0"/>
                        <a:ea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98593337"/>
                  </a:ext>
                </a:extLst>
              </a:tr>
              <a:tr h="3146564">
                <a:tc>
                  <a:txBody>
                    <a:bodyPr/>
                    <a:lstStyle/>
                    <a:p>
                      <a:pPr>
                        <a:buFontTx/>
                        <a:buNone/>
                      </a:pPr>
                      <a:r>
                        <a:rPr lang="en-GB" sz="1400" b="1"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Food! </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Can you cut your toast into 4 pieces? Can you cut it into triangles?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Setting the table. Counting the right number of plates etc. How many more do we need?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Can you make shapes/ patterns out of the knives and forks. Can you put them in the right place in the drawers?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Helping with the cooking by measuring and counting ingredients.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Setting the timer.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Positional language at dinner time: what is on the rice, where are the carrots etc?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endParaRPr lang="en-US" sz="1400" dirty="0">
                        <a:latin typeface="Calibri Light" panose="020F0302020204030204" pitchFamily="34" charset="0"/>
                        <a:ea typeface="Calibri Light" panose="020F0302020204030204" pitchFamily="34" charset="0"/>
                        <a:cs typeface="Calibri Light" panose="020F0302020204030204" pitchFamily="34" charset="0"/>
                      </a:endParaRPr>
                    </a:p>
                  </a:txBody>
                  <a:tcPr/>
                </a:tc>
                <a:tc>
                  <a:txBody>
                    <a:bodyPr/>
                    <a:lstStyle/>
                    <a:p>
                      <a:pPr>
                        <a:buFontTx/>
                        <a:buNone/>
                      </a:pPr>
                      <a:r>
                        <a:rPr lang="en-GB" sz="1400" b="1"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Going shopping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Reading price tags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Counting items into the basket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Finding and counting coins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lvl="0">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Comparing weights – which is heavier?</a:t>
                      </a:r>
                    </a:p>
                    <a:p>
                      <a:pPr lvl="0">
                        <a:buFontTx/>
                        <a:buNone/>
                      </a:pPr>
                      <a:endPar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b="1"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Shapes </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Cut a potato into shapes (circles, triangle etc). Use with paint to make pictures and patterns.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Cut out shapes from coloured paper and arrange into pictures.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Shape hunt: Can you find a square in your house (windows etc), a circle ...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endParaRPr lang="en-US" sz="1400" dirty="0">
                        <a:latin typeface="Calibri Light" panose="020F0302020204030204" pitchFamily="34" charset="0"/>
                        <a:ea typeface="Calibri Light" panose="020F0302020204030204" pitchFamily="34" charset="0"/>
                        <a:cs typeface="Calibri Light" panose="020F0302020204030204" pitchFamily="34" charset="0"/>
                      </a:endParaRPr>
                    </a:p>
                  </a:txBody>
                  <a:tcPr/>
                </a:tc>
                <a:tc>
                  <a:txBody>
                    <a:bodyPr/>
                    <a:lstStyle/>
                    <a:p>
                      <a:pPr>
                        <a:buFontTx/>
                        <a:buNone/>
                      </a:pPr>
                      <a:r>
                        <a:rPr lang="en-GB" sz="1400" b="1"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Measuring </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Are you taller than a ...?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Marking height on the wall.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Cut hand shapes out of paper. How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many hands long is the couch? How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long is the table? Which is longer?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Who has the biggest hands in our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family?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  How many steps from the gate to the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r>
                        <a:rPr lang="en-GB" sz="14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front door? </a:t>
                      </a:r>
                      <a:endParaRPr lang="en-GB" sz="1400" dirty="0">
                        <a:effectLst/>
                        <a:latin typeface="Calibri Light" panose="020F0302020204030204" pitchFamily="34" charset="0"/>
                        <a:ea typeface="Calibri Light" panose="020F0302020204030204" pitchFamily="34" charset="0"/>
                        <a:cs typeface="Calibri Light" panose="020F0302020204030204" pitchFamily="34" charset="0"/>
                      </a:endParaRPr>
                    </a:p>
                    <a:p>
                      <a:pPr>
                        <a:buFontTx/>
                        <a:buNone/>
                      </a:pPr>
                      <a:endParaRPr lang="en-US" sz="1400" dirty="0">
                        <a:latin typeface="Calibri Light" panose="020F0302020204030204" pitchFamily="34" charset="0"/>
                        <a:ea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947467188"/>
                  </a:ext>
                </a:extLst>
              </a:tr>
            </a:tbl>
          </a:graphicData>
        </a:graphic>
      </p:graphicFrame>
    </p:spTree>
    <p:extLst>
      <p:ext uri="{BB962C8B-B14F-4D97-AF65-F5344CB8AC3E}">
        <p14:creationId xmlns:p14="http://schemas.microsoft.com/office/powerpoint/2010/main" val="229739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F78B1D-2B20-47C4-B106-962315536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GB"/>
          </a:p>
        </p:txBody>
      </p:sp>
      <p:sp>
        <p:nvSpPr>
          <p:cNvPr id="18" name="Rectangle 17">
            <a:extLst>
              <a:ext uri="{FF2B5EF4-FFF2-40B4-BE49-F238E27FC236}">
                <a16:creationId xmlns:a16="http://schemas.microsoft.com/office/drawing/2014/main" id="{AF515E41-913C-4B69-916F-62FEF7CD1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BCBD8A-2DB9-4198-95AA-53154902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4042" y="374904"/>
            <a:ext cx="5106102"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GB"/>
          </a:p>
        </p:txBody>
      </p:sp>
      <p:sp>
        <p:nvSpPr>
          <p:cNvPr id="2" name="Title 1">
            <a:extLst>
              <a:ext uri="{FF2B5EF4-FFF2-40B4-BE49-F238E27FC236}">
                <a16:creationId xmlns:a16="http://schemas.microsoft.com/office/drawing/2014/main" id="{99A459DD-0801-400A-F34A-AF9F32C8FEEA}"/>
              </a:ext>
            </a:extLst>
          </p:cNvPr>
          <p:cNvSpPr>
            <a:spLocks noGrp="1"/>
          </p:cNvSpPr>
          <p:nvPr>
            <p:ph type="title"/>
          </p:nvPr>
        </p:nvSpPr>
        <p:spPr>
          <a:xfrm>
            <a:off x="6812715" y="230391"/>
            <a:ext cx="4560470" cy="1371600"/>
          </a:xfrm>
        </p:spPr>
        <p:txBody>
          <a:bodyPr>
            <a:normAutofit/>
          </a:bodyPr>
          <a:lstStyle/>
          <a:p>
            <a:r>
              <a:rPr lang="en-GB" sz="4000" dirty="0"/>
              <a:t>Extra Activities</a:t>
            </a:r>
          </a:p>
        </p:txBody>
      </p:sp>
      <p:sp>
        <p:nvSpPr>
          <p:cNvPr id="22" name="Rectangle 21">
            <a:extLst>
              <a:ext uri="{FF2B5EF4-FFF2-40B4-BE49-F238E27FC236}">
                <a16:creationId xmlns:a16="http://schemas.microsoft.com/office/drawing/2014/main" id="{4D05DEFE-805B-4BAD-A331-F023FB59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233264"/>
            <a:ext cx="3324388" cy="375562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2EB254-07C5-A343-5C2D-65A302497853}"/>
              </a:ext>
            </a:extLst>
          </p:cNvPr>
          <p:cNvPicPr>
            <a:picLocks noChangeAspect="1"/>
          </p:cNvPicPr>
          <p:nvPr/>
        </p:nvPicPr>
        <p:blipFill>
          <a:blip r:embed="rId3"/>
          <a:stretch>
            <a:fillRect/>
          </a:stretch>
        </p:blipFill>
        <p:spPr>
          <a:xfrm>
            <a:off x="395842" y="690596"/>
            <a:ext cx="2999232" cy="2840960"/>
          </a:xfrm>
          <a:prstGeom prst="rect">
            <a:avLst/>
          </a:prstGeom>
        </p:spPr>
      </p:pic>
      <p:pic>
        <p:nvPicPr>
          <p:cNvPr id="11" name="Picture 10">
            <a:extLst>
              <a:ext uri="{FF2B5EF4-FFF2-40B4-BE49-F238E27FC236}">
                <a16:creationId xmlns:a16="http://schemas.microsoft.com/office/drawing/2014/main" id="{3159A668-6EFB-FF58-F111-55F354B8611E}"/>
              </a:ext>
            </a:extLst>
          </p:cNvPr>
          <p:cNvPicPr>
            <a:picLocks noChangeAspect="1"/>
          </p:cNvPicPr>
          <p:nvPr/>
        </p:nvPicPr>
        <p:blipFill>
          <a:blip r:embed="rId4"/>
          <a:stretch>
            <a:fillRect/>
          </a:stretch>
        </p:blipFill>
        <p:spPr>
          <a:xfrm>
            <a:off x="3859706" y="449114"/>
            <a:ext cx="2387745" cy="2041522"/>
          </a:xfrm>
          <a:prstGeom prst="rect">
            <a:avLst/>
          </a:prstGeom>
        </p:spPr>
      </p:pic>
      <p:sp>
        <p:nvSpPr>
          <p:cNvPr id="24" name="Rectangle 23">
            <a:extLst>
              <a:ext uri="{FF2B5EF4-FFF2-40B4-BE49-F238E27FC236}">
                <a16:creationId xmlns:a16="http://schemas.microsoft.com/office/drawing/2014/main" id="{F4E53ACD-FACA-4AC5-A7A2-7DCA6AA69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42136"/>
            <a:ext cx="2722671" cy="246653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A3F18D1-C28A-4169-BEBE-C4E910338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06DFDBB-4521-4E36-825C-EB821C7DF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871984"/>
            <a:ext cx="2722671" cy="375562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4084C3C-4BAB-F4FF-08AE-5F9592610843}"/>
              </a:ext>
            </a:extLst>
          </p:cNvPr>
          <p:cNvPicPr>
            <a:picLocks noChangeAspect="1"/>
          </p:cNvPicPr>
          <p:nvPr/>
        </p:nvPicPr>
        <p:blipFill>
          <a:blip r:embed="rId5"/>
          <a:stretch>
            <a:fillRect/>
          </a:stretch>
        </p:blipFill>
        <p:spPr>
          <a:xfrm>
            <a:off x="3859706" y="3404587"/>
            <a:ext cx="2387745" cy="2690417"/>
          </a:xfrm>
          <a:prstGeom prst="rect">
            <a:avLst/>
          </a:prstGeom>
        </p:spPr>
      </p:pic>
      <p:sp>
        <p:nvSpPr>
          <p:cNvPr id="3" name="Content Placeholder 2">
            <a:extLst>
              <a:ext uri="{FF2B5EF4-FFF2-40B4-BE49-F238E27FC236}">
                <a16:creationId xmlns:a16="http://schemas.microsoft.com/office/drawing/2014/main" id="{8E578248-F5A9-39B2-7B69-5CE3A89AF54D}"/>
              </a:ext>
            </a:extLst>
          </p:cNvPr>
          <p:cNvSpPr>
            <a:spLocks noGrp="1"/>
          </p:cNvSpPr>
          <p:nvPr>
            <p:ph idx="1"/>
          </p:nvPr>
        </p:nvSpPr>
        <p:spPr>
          <a:xfrm>
            <a:off x="6901602" y="1148379"/>
            <a:ext cx="4894555" cy="5342070"/>
          </a:xfrm>
        </p:spPr>
        <p:txBody>
          <a:bodyPr>
            <a:normAutofit fontScale="92500" lnSpcReduction="10000"/>
          </a:bodyPr>
          <a:lstStyle/>
          <a:p>
            <a:pPr marL="0" indent="0">
              <a:lnSpc>
                <a:spcPct val="90000"/>
              </a:lnSpc>
              <a:buNone/>
            </a:pPr>
            <a:r>
              <a:rPr lang="en-GB" b="1" u="sng" dirty="0">
                <a:latin typeface="+mj-lt"/>
              </a:rPr>
              <a:t>Class pet</a:t>
            </a:r>
          </a:p>
          <a:p>
            <a:pPr marL="0" indent="0">
              <a:lnSpc>
                <a:spcPct val="90000"/>
              </a:lnSpc>
              <a:buNone/>
            </a:pPr>
            <a:r>
              <a:rPr lang="en-GB" dirty="0">
                <a:latin typeface="+mj-lt"/>
              </a:rPr>
              <a:t> Throughout the year each child will have the opportunity to keep our class dog Bruno for a weekend. This is just a little bit of fun for children to look after Bruno for the weekend and have a fun sleepover. </a:t>
            </a:r>
          </a:p>
          <a:p>
            <a:pPr marL="0" indent="0">
              <a:lnSpc>
                <a:spcPct val="90000"/>
              </a:lnSpc>
              <a:buNone/>
            </a:pPr>
            <a:r>
              <a:rPr lang="en-GB" dirty="0">
                <a:latin typeface="+mj-lt"/>
              </a:rPr>
              <a:t>Please share the pictures of your child with Bruno on tapestry and we will then share them as a class. This is a great way to build children’s confidence in talking for an audience and also sharing stories about their own lives and experiences. You do not need to do any special activities but rather, Bruno snuggled up on the sofa, playing a game or sharing tea!</a:t>
            </a:r>
          </a:p>
          <a:p>
            <a:pPr marL="0" indent="0">
              <a:lnSpc>
                <a:spcPct val="90000"/>
              </a:lnSpc>
              <a:buNone/>
            </a:pPr>
            <a:r>
              <a:rPr lang="en-GB" b="1" u="sng" dirty="0">
                <a:latin typeface="+mj-lt"/>
              </a:rPr>
              <a:t>Games Bag</a:t>
            </a:r>
          </a:p>
          <a:p>
            <a:pPr marL="0" indent="0">
              <a:lnSpc>
                <a:spcPct val="90000"/>
              </a:lnSpc>
              <a:buNone/>
            </a:pPr>
            <a:r>
              <a:rPr lang="en-GB" dirty="0">
                <a:latin typeface="+mj-lt"/>
              </a:rPr>
              <a:t>Each child will also have the opportunity to take home our Games Bag. This includes some turn taking games as well as mathematical games and puzzles. Again this is just something to enjoy with families, siblings or friends. This will also help build children’s turn taking abilities, determination with puzzles and exploring ways of having fun.</a:t>
            </a:r>
          </a:p>
          <a:p>
            <a:pPr marL="0" indent="0">
              <a:lnSpc>
                <a:spcPct val="90000"/>
              </a:lnSpc>
              <a:buNone/>
            </a:pPr>
            <a:endParaRPr lang="en-GB" sz="1300" b="1" u="sng" dirty="0">
              <a:latin typeface="+mj-lt"/>
            </a:endParaRPr>
          </a:p>
        </p:txBody>
      </p:sp>
      <p:pic>
        <p:nvPicPr>
          <p:cNvPr id="13" name="Picture 12">
            <a:extLst>
              <a:ext uri="{FF2B5EF4-FFF2-40B4-BE49-F238E27FC236}">
                <a16:creationId xmlns:a16="http://schemas.microsoft.com/office/drawing/2014/main" id="{098877EF-3804-F8A7-F839-A202C50E0D70}"/>
              </a:ext>
            </a:extLst>
          </p:cNvPr>
          <p:cNvPicPr>
            <a:picLocks noChangeAspect="1"/>
          </p:cNvPicPr>
          <p:nvPr/>
        </p:nvPicPr>
        <p:blipFill>
          <a:blip r:embed="rId6"/>
          <a:stretch>
            <a:fillRect/>
          </a:stretch>
        </p:blipFill>
        <p:spPr>
          <a:xfrm>
            <a:off x="153127" y="3685995"/>
            <a:ext cx="3530338" cy="3162928"/>
          </a:xfrm>
          <a:prstGeom prst="rect">
            <a:avLst/>
          </a:prstGeom>
        </p:spPr>
      </p:pic>
    </p:spTree>
    <p:extLst>
      <p:ext uri="{BB962C8B-B14F-4D97-AF65-F5344CB8AC3E}">
        <p14:creationId xmlns:p14="http://schemas.microsoft.com/office/powerpoint/2010/main" val="1549777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13640-5B93-65F9-AF3D-168F85E85C41}"/>
              </a:ext>
            </a:extLst>
          </p:cNvPr>
          <p:cNvSpPr>
            <a:spLocks noGrp="1"/>
          </p:cNvSpPr>
          <p:nvPr>
            <p:ph type="title"/>
          </p:nvPr>
        </p:nvSpPr>
        <p:spPr/>
        <p:txBody>
          <a:bodyPr/>
          <a:lstStyle/>
          <a:p>
            <a:r>
              <a:rPr lang="en-GB" b="1" dirty="0"/>
              <a:t>Important Information</a:t>
            </a:r>
          </a:p>
        </p:txBody>
      </p:sp>
      <p:sp>
        <p:nvSpPr>
          <p:cNvPr id="3" name="Content Placeholder 2">
            <a:extLst>
              <a:ext uri="{FF2B5EF4-FFF2-40B4-BE49-F238E27FC236}">
                <a16:creationId xmlns:a16="http://schemas.microsoft.com/office/drawing/2014/main" id="{6E719CE6-33DF-A925-44DB-8230AF2AF3BC}"/>
              </a:ext>
            </a:extLst>
          </p:cNvPr>
          <p:cNvSpPr>
            <a:spLocks noGrp="1"/>
          </p:cNvSpPr>
          <p:nvPr>
            <p:ph idx="1"/>
          </p:nvPr>
        </p:nvSpPr>
        <p:spPr/>
        <p:txBody>
          <a:bodyPr>
            <a:normAutofit/>
          </a:bodyPr>
          <a:lstStyle/>
          <a:p>
            <a:r>
              <a:rPr lang="en-GB" sz="2000" b="1" dirty="0">
                <a:latin typeface="+mj-lt"/>
              </a:rPr>
              <a:t>Every Thursday </a:t>
            </a:r>
            <a:r>
              <a:rPr lang="en-GB" sz="2000" dirty="0">
                <a:latin typeface="+mj-lt"/>
              </a:rPr>
              <a:t>we will collect your </a:t>
            </a:r>
            <a:r>
              <a:rPr lang="en-GB" sz="2000" dirty="0" err="1">
                <a:latin typeface="+mj-lt"/>
              </a:rPr>
              <a:t>childs’</a:t>
            </a:r>
            <a:r>
              <a:rPr lang="en-GB" sz="2000" dirty="0">
                <a:latin typeface="+mj-lt"/>
              </a:rPr>
              <a:t> book bag and keep it in school on a Thursday night. </a:t>
            </a:r>
          </a:p>
          <a:p>
            <a:r>
              <a:rPr lang="en-GB" sz="2000" dirty="0">
                <a:latin typeface="+mj-lt"/>
              </a:rPr>
              <a:t>Children will choose a book from our library to share with you for the week and we will also change your child’s reading book when they are at this stage of learning. </a:t>
            </a:r>
          </a:p>
          <a:p>
            <a:r>
              <a:rPr lang="en-GB" sz="2000" dirty="0">
                <a:latin typeface="+mj-lt"/>
              </a:rPr>
              <a:t>Please ensure that your child’s reading book is in their book bag everyday as we will read the same book with your child in school for consistency and to encourage their fluency in reading. </a:t>
            </a:r>
          </a:p>
          <a:p>
            <a:r>
              <a:rPr lang="en-GB" sz="2000" dirty="0">
                <a:latin typeface="+mj-lt"/>
              </a:rPr>
              <a:t>We will then return your </a:t>
            </a:r>
            <a:r>
              <a:rPr lang="en-GB" sz="2000" dirty="0" err="1">
                <a:latin typeface="+mj-lt"/>
              </a:rPr>
              <a:t>childs’</a:t>
            </a:r>
            <a:r>
              <a:rPr lang="en-GB" sz="2000" dirty="0">
                <a:latin typeface="+mj-lt"/>
              </a:rPr>
              <a:t> book bag on a Friday and send out any games or homework for the week. We encourage you to make sure to check their book bags on a Friday evening after school to help with their home learning. </a:t>
            </a:r>
          </a:p>
        </p:txBody>
      </p:sp>
    </p:spTree>
    <p:extLst>
      <p:ext uri="{BB962C8B-B14F-4D97-AF65-F5344CB8AC3E}">
        <p14:creationId xmlns:p14="http://schemas.microsoft.com/office/powerpoint/2010/main" val="3456688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0FA2-C8FF-761A-AFA0-780EC8A3EC33}"/>
              </a:ext>
            </a:extLst>
          </p:cNvPr>
          <p:cNvSpPr>
            <a:spLocks noGrp="1"/>
          </p:cNvSpPr>
          <p:nvPr>
            <p:ph type="title"/>
          </p:nvPr>
        </p:nvSpPr>
        <p:spPr/>
        <p:txBody>
          <a:bodyPr/>
          <a:lstStyle/>
          <a:p>
            <a:pPr algn="ctr"/>
            <a:r>
              <a:rPr lang="en-GB" dirty="0"/>
              <a:t>Thank- You </a:t>
            </a:r>
          </a:p>
        </p:txBody>
      </p:sp>
      <p:sp>
        <p:nvSpPr>
          <p:cNvPr id="3" name="Content Placeholder 2">
            <a:extLst>
              <a:ext uri="{FF2B5EF4-FFF2-40B4-BE49-F238E27FC236}">
                <a16:creationId xmlns:a16="http://schemas.microsoft.com/office/drawing/2014/main" id="{16AAE73B-67BD-2259-ACDE-694C6A04920D}"/>
              </a:ext>
            </a:extLst>
          </p:cNvPr>
          <p:cNvSpPr>
            <a:spLocks noGrp="1"/>
          </p:cNvSpPr>
          <p:nvPr>
            <p:ph idx="1"/>
          </p:nvPr>
        </p:nvSpPr>
        <p:spPr>
          <a:xfrm>
            <a:off x="3631616" y="2014194"/>
            <a:ext cx="5249732" cy="2146151"/>
          </a:xfrm>
        </p:spPr>
        <p:txBody>
          <a:bodyPr>
            <a:normAutofit/>
          </a:bodyPr>
          <a:lstStyle/>
          <a:p>
            <a:r>
              <a:rPr lang="en-GB" sz="2000" dirty="0">
                <a:latin typeface="+mj-lt"/>
              </a:rPr>
              <a:t>We look forward to sharing all the fun times on our </a:t>
            </a:r>
            <a:r>
              <a:rPr lang="en-GB" sz="2000" dirty="0" err="1">
                <a:latin typeface="+mj-lt"/>
              </a:rPr>
              <a:t>learing</a:t>
            </a:r>
            <a:r>
              <a:rPr lang="en-GB" sz="2000" dirty="0">
                <a:latin typeface="+mj-lt"/>
              </a:rPr>
              <a:t> journey ahead.</a:t>
            </a:r>
          </a:p>
          <a:p>
            <a:r>
              <a:rPr lang="en-GB" sz="2000" dirty="0">
                <a:latin typeface="+mj-lt"/>
              </a:rPr>
              <a:t>Please do not hesitate to ask Miss Rice or Mrs O’Neill any questions you may have.</a:t>
            </a:r>
          </a:p>
        </p:txBody>
      </p:sp>
      <p:pic>
        <p:nvPicPr>
          <p:cNvPr id="5" name="Picture 4">
            <a:extLst>
              <a:ext uri="{FF2B5EF4-FFF2-40B4-BE49-F238E27FC236}">
                <a16:creationId xmlns:a16="http://schemas.microsoft.com/office/drawing/2014/main" id="{D8926BF1-0E1E-DD5E-B791-B6DDF41C4F69}"/>
              </a:ext>
            </a:extLst>
          </p:cNvPr>
          <p:cNvPicPr>
            <a:picLocks noChangeAspect="1"/>
          </p:cNvPicPr>
          <p:nvPr/>
        </p:nvPicPr>
        <p:blipFill>
          <a:blip r:embed="rId2"/>
          <a:stretch>
            <a:fillRect/>
          </a:stretch>
        </p:blipFill>
        <p:spPr>
          <a:xfrm>
            <a:off x="284639" y="292048"/>
            <a:ext cx="3060989" cy="2286341"/>
          </a:xfrm>
          <a:prstGeom prst="rect">
            <a:avLst/>
          </a:prstGeom>
        </p:spPr>
      </p:pic>
      <p:pic>
        <p:nvPicPr>
          <p:cNvPr id="7" name="Picture 6">
            <a:extLst>
              <a:ext uri="{FF2B5EF4-FFF2-40B4-BE49-F238E27FC236}">
                <a16:creationId xmlns:a16="http://schemas.microsoft.com/office/drawing/2014/main" id="{7306BB45-0FAF-EABE-905B-FE4BD5073537}"/>
              </a:ext>
            </a:extLst>
          </p:cNvPr>
          <p:cNvPicPr>
            <a:picLocks noChangeAspect="1"/>
          </p:cNvPicPr>
          <p:nvPr/>
        </p:nvPicPr>
        <p:blipFill>
          <a:blip r:embed="rId3"/>
          <a:stretch>
            <a:fillRect/>
          </a:stretch>
        </p:blipFill>
        <p:spPr>
          <a:xfrm>
            <a:off x="284639" y="2578389"/>
            <a:ext cx="1899163" cy="2226769"/>
          </a:xfrm>
          <a:prstGeom prst="rect">
            <a:avLst/>
          </a:prstGeom>
        </p:spPr>
      </p:pic>
      <p:pic>
        <p:nvPicPr>
          <p:cNvPr id="9" name="Picture 8">
            <a:extLst>
              <a:ext uri="{FF2B5EF4-FFF2-40B4-BE49-F238E27FC236}">
                <a16:creationId xmlns:a16="http://schemas.microsoft.com/office/drawing/2014/main" id="{76A687BE-967A-92A1-61FE-190CC9540864}"/>
              </a:ext>
            </a:extLst>
          </p:cNvPr>
          <p:cNvPicPr>
            <a:picLocks noChangeAspect="1"/>
          </p:cNvPicPr>
          <p:nvPr/>
        </p:nvPicPr>
        <p:blipFill>
          <a:blip r:embed="rId4"/>
          <a:stretch>
            <a:fillRect/>
          </a:stretch>
        </p:blipFill>
        <p:spPr>
          <a:xfrm>
            <a:off x="187820" y="4407108"/>
            <a:ext cx="2490834" cy="2392914"/>
          </a:xfrm>
          <a:prstGeom prst="rect">
            <a:avLst/>
          </a:prstGeom>
        </p:spPr>
      </p:pic>
      <p:pic>
        <p:nvPicPr>
          <p:cNvPr id="11" name="Picture 10">
            <a:extLst>
              <a:ext uri="{FF2B5EF4-FFF2-40B4-BE49-F238E27FC236}">
                <a16:creationId xmlns:a16="http://schemas.microsoft.com/office/drawing/2014/main" id="{346F92F7-2D7C-4A23-0C64-D3B164EB9C5B}"/>
              </a:ext>
            </a:extLst>
          </p:cNvPr>
          <p:cNvPicPr>
            <a:picLocks noChangeAspect="1"/>
          </p:cNvPicPr>
          <p:nvPr/>
        </p:nvPicPr>
        <p:blipFill>
          <a:blip r:embed="rId5"/>
          <a:stretch>
            <a:fillRect/>
          </a:stretch>
        </p:blipFill>
        <p:spPr>
          <a:xfrm>
            <a:off x="9405202" y="76110"/>
            <a:ext cx="2717936" cy="2061883"/>
          </a:xfrm>
          <a:prstGeom prst="rect">
            <a:avLst/>
          </a:prstGeom>
        </p:spPr>
      </p:pic>
      <p:pic>
        <p:nvPicPr>
          <p:cNvPr id="13" name="Picture 12">
            <a:extLst>
              <a:ext uri="{FF2B5EF4-FFF2-40B4-BE49-F238E27FC236}">
                <a16:creationId xmlns:a16="http://schemas.microsoft.com/office/drawing/2014/main" id="{401ED35E-5521-7C0E-59D1-FDFC261A2259}"/>
              </a:ext>
            </a:extLst>
          </p:cNvPr>
          <p:cNvPicPr>
            <a:picLocks noChangeAspect="1"/>
          </p:cNvPicPr>
          <p:nvPr/>
        </p:nvPicPr>
        <p:blipFill>
          <a:blip r:embed="rId6"/>
          <a:stretch>
            <a:fillRect/>
          </a:stretch>
        </p:blipFill>
        <p:spPr>
          <a:xfrm>
            <a:off x="8929471" y="4425239"/>
            <a:ext cx="3193667" cy="2356651"/>
          </a:xfrm>
          <a:prstGeom prst="rect">
            <a:avLst/>
          </a:prstGeom>
        </p:spPr>
      </p:pic>
      <p:pic>
        <p:nvPicPr>
          <p:cNvPr id="15" name="Picture 14">
            <a:extLst>
              <a:ext uri="{FF2B5EF4-FFF2-40B4-BE49-F238E27FC236}">
                <a16:creationId xmlns:a16="http://schemas.microsoft.com/office/drawing/2014/main" id="{E01A4730-5CC1-90E9-8563-C3ABCD58F00E}"/>
              </a:ext>
            </a:extLst>
          </p:cNvPr>
          <p:cNvPicPr>
            <a:picLocks noChangeAspect="1"/>
          </p:cNvPicPr>
          <p:nvPr/>
        </p:nvPicPr>
        <p:blipFill>
          <a:blip r:embed="rId7"/>
          <a:stretch>
            <a:fillRect/>
          </a:stretch>
        </p:blipFill>
        <p:spPr>
          <a:xfrm>
            <a:off x="2678654" y="4230208"/>
            <a:ext cx="2134320" cy="2603474"/>
          </a:xfrm>
          <a:prstGeom prst="rect">
            <a:avLst/>
          </a:prstGeom>
        </p:spPr>
      </p:pic>
      <p:pic>
        <p:nvPicPr>
          <p:cNvPr id="17" name="Picture 16">
            <a:extLst>
              <a:ext uri="{FF2B5EF4-FFF2-40B4-BE49-F238E27FC236}">
                <a16:creationId xmlns:a16="http://schemas.microsoft.com/office/drawing/2014/main" id="{AFEDCE11-A7F5-D689-7728-ACCFB874908F}"/>
              </a:ext>
            </a:extLst>
          </p:cNvPr>
          <p:cNvPicPr>
            <a:picLocks noChangeAspect="1"/>
          </p:cNvPicPr>
          <p:nvPr/>
        </p:nvPicPr>
        <p:blipFill>
          <a:blip r:embed="rId8"/>
          <a:stretch>
            <a:fillRect/>
          </a:stretch>
        </p:blipFill>
        <p:spPr>
          <a:xfrm>
            <a:off x="4695584" y="4384407"/>
            <a:ext cx="2116159" cy="2415615"/>
          </a:xfrm>
          <a:prstGeom prst="rect">
            <a:avLst/>
          </a:prstGeom>
        </p:spPr>
      </p:pic>
      <p:pic>
        <p:nvPicPr>
          <p:cNvPr id="19" name="Picture 18">
            <a:extLst>
              <a:ext uri="{FF2B5EF4-FFF2-40B4-BE49-F238E27FC236}">
                <a16:creationId xmlns:a16="http://schemas.microsoft.com/office/drawing/2014/main" id="{C31DBA85-E18F-8B31-1978-D9FD48EFFB55}"/>
              </a:ext>
            </a:extLst>
          </p:cNvPr>
          <p:cNvPicPr>
            <a:picLocks noChangeAspect="1"/>
          </p:cNvPicPr>
          <p:nvPr/>
        </p:nvPicPr>
        <p:blipFill>
          <a:blip r:embed="rId9"/>
          <a:stretch>
            <a:fillRect/>
          </a:stretch>
        </p:blipFill>
        <p:spPr>
          <a:xfrm>
            <a:off x="8929471" y="2204794"/>
            <a:ext cx="3109375" cy="2415616"/>
          </a:xfrm>
          <a:prstGeom prst="rect">
            <a:avLst/>
          </a:prstGeom>
        </p:spPr>
      </p:pic>
      <p:pic>
        <p:nvPicPr>
          <p:cNvPr id="21" name="Picture 20">
            <a:extLst>
              <a:ext uri="{FF2B5EF4-FFF2-40B4-BE49-F238E27FC236}">
                <a16:creationId xmlns:a16="http://schemas.microsoft.com/office/drawing/2014/main" id="{BDE13786-7349-FE5D-2C27-8D6C962DC7FA}"/>
              </a:ext>
            </a:extLst>
          </p:cNvPr>
          <p:cNvPicPr>
            <a:picLocks noChangeAspect="1"/>
          </p:cNvPicPr>
          <p:nvPr/>
        </p:nvPicPr>
        <p:blipFill>
          <a:blip r:embed="rId10"/>
          <a:stretch>
            <a:fillRect/>
          </a:stretch>
        </p:blipFill>
        <p:spPr>
          <a:xfrm>
            <a:off x="6811743" y="5231850"/>
            <a:ext cx="2701603" cy="1568172"/>
          </a:xfrm>
          <a:prstGeom prst="rect">
            <a:avLst/>
          </a:prstGeom>
        </p:spPr>
      </p:pic>
    </p:spTree>
    <p:extLst>
      <p:ext uri="{BB962C8B-B14F-4D97-AF65-F5344CB8AC3E}">
        <p14:creationId xmlns:p14="http://schemas.microsoft.com/office/powerpoint/2010/main" val="1758250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D5EEE-7199-2E14-CC3A-A52C1FD14E5F}"/>
              </a:ext>
            </a:extLst>
          </p:cNvPr>
          <p:cNvSpPr>
            <a:spLocks noGrp="1"/>
          </p:cNvSpPr>
          <p:nvPr>
            <p:ph type="title"/>
          </p:nvPr>
        </p:nvSpPr>
        <p:spPr>
          <a:xfrm>
            <a:off x="838200" y="365125"/>
            <a:ext cx="10515600" cy="5888530"/>
          </a:xfrm>
        </p:spPr>
        <p:txBody>
          <a:bodyPr>
            <a:noAutofit/>
          </a:bodyPr>
          <a:lstStyle/>
          <a:p>
            <a:pPr>
              <a:spcBef>
                <a:spcPct val="0"/>
              </a:spcBef>
            </a:pPr>
            <a:r>
              <a:rPr lang="en-GB" altLang="en-US" sz="2000" b="1" u="sng" dirty="0">
                <a:ea typeface="Tahoma" panose="020B0604030504040204" pitchFamily="34" charset="0"/>
                <a:cs typeface="Tahoma" panose="020B0604030504040204" pitchFamily="34" charset="0"/>
              </a:rPr>
              <a:t>The Early Years Foundation Stage Curriculum</a:t>
            </a:r>
            <a:br>
              <a:rPr lang="en-GB" altLang="en-US" sz="2000" b="1" u="sng" dirty="0">
                <a:ea typeface="Tahoma" panose="020B0604030504040204" pitchFamily="34" charset="0"/>
                <a:cs typeface="Tahoma" panose="020B0604030504040204" pitchFamily="34" charset="0"/>
              </a:rPr>
            </a:br>
            <a:br>
              <a:rPr lang="en-GB" altLang="en-US" sz="2000" dirty="0">
                <a:ea typeface="Tahoma" panose="020B0604030504040204" pitchFamily="34" charset="0"/>
                <a:cs typeface="Tahoma" panose="020B0604030504040204" pitchFamily="34" charset="0"/>
              </a:rPr>
            </a:br>
            <a:r>
              <a:rPr lang="en-GB" altLang="en-US" sz="2000" dirty="0">
                <a:solidFill>
                  <a:schemeClr val="tx1"/>
                </a:solidFill>
                <a:ea typeface="Tahoma" panose="020B0604030504040204" pitchFamily="34" charset="0"/>
                <a:cs typeface="Tahoma" panose="020B0604030504040204" pitchFamily="34" charset="0"/>
              </a:rPr>
              <a:t>In St John Vianney Catholic Primary school, the Early Years Foundation Stage covers a child’s time in Nursery and Reception. </a:t>
            </a:r>
            <a:br>
              <a:rPr lang="en-GB" altLang="en-US" sz="2000" dirty="0">
                <a:solidFill>
                  <a:schemeClr val="tx1"/>
                </a:solidFill>
                <a:ea typeface="Tahoma" panose="020B0604030504040204" pitchFamily="34" charset="0"/>
                <a:cs typeface="Tahoma" panose="020B0604030504040204" pitchFamily="34" charset="0"/>
              </a:rPr>
            </a:br>
            <a:br>
              <a:rPr lang="en-GB" altLang="en-US" sz="2000" dirty="0">
                <a:solidFill>
                  <a:schemeClr val="tx1"/>
                </a:solidFill>
                <a:ea typeface="Tahoma" panose="020B0604030504040204" pitchFamily="34" charset="0"/>
                <a:cs typeface="Tahoma" panose="020B0604030504040204" pitchFamily="34" charset="0"/>
              </a:rPr>
            </a:br>
            <a:r>
              <a:rPr lang="en-GB" altLang="en-US" sz="2000" dirty="0">
                <a:solidFill>
                  <a:schemeClr val="tx1"/>
                </a:solidFill>
                <a:ea typeface="Tahoma" panose="020B0604030504040204" pitchFamily="34" charset="0"/>
                <a:cs typeface="Tahoma" panose="020B0604030504040204" pitchFamily="34" charset="0"/>
              </a:rPr>
              <a:t>The Early Years Foundation Stage Curriculum is based on  four principles these are: </a:t>
            </a:r>
            <a:br>
              <a:rPr lang="en-GB" altLang="en-US" sz="2000" dirty="0">
                <a:solidFill>
                  <a:schemeClr val="tx1"/>
                </a:solidFill>
                <a:ea typeface="Tahoma" panose="020B0604030504040204" pitchFamily="34" charset="0"/>
                <a:cs typeface="Tahoma" panose="020B0604030504040204" pitchFamily="34" charset="0"/>
              </a:rPr>
            </a:br>
            <a:r>
              <a:rPr lang="en-GB" altLang="en-US" sz="2000" b="1" dirty="0">
                <a:solidFill>
                  <a:schemeClr val="tx1"/>
                </a:solidFill>
                <a:ea typeface="Tahoma" panose="020B0604030504040204" pitchFamily="34" charset="0"/>
                <a:cs typeface="Tahoma" panose="020B0604030504040204" pitchFamily="34" charset="0"/>
              </a:rPr>
              <a:t>A unique child </a:t>
            </a:r>
            <a:r>
              <a:rPr lang="en-GB" altLang="en-US" sz="2000" dirty="0">
                <a:solidFill>
                  <a:schemeClr val="tx1"/>
                </a:solidFill>
                <a:ea typeface="Tahoma" panose="020B0604030504040204" pitchFamily="34" charset="0"/>
                <a:cs typeface="Tahoma" panose="020B0604030504040204" pitchFamily="34" charset="0"/>
              </a:rPr>
              <a:t>– each child is special.</a:t>
            </a:r>
            <a:br>
              <a:rPr lang="en-GB" altLang="en-US" sz="2000" dirty="0">
                <a:solidFill>
                  <a:schemeClr val="tx1"/>
                </a:solidFill>
                <a:ea typeface="Tahoma" panose="020B0604030504040204" pitchFamily="34" charset="0"/>
                <a:cs typeface="Tahoma" panose="020B0604030504040204" pitchFamily="34" charset="0"/>
              </a:rPr>
            </a:br>
            <a:r>
              <a:rPr lang="en-GB" altLang="en-US" sz="2000" b="1" dirty="0">
                <a:solidFill>
                  <a:schemeClr val="tx1"/>
                </a:solidFill>
                <a:ea typeface="Tahoma" panose="020B0604030504040204" pitchFamily="34" charset="0"/>
                <a:cs typeface="Tahoma" panose="020B0604030504040204" pitchFamily="34" charset="0"/>
              </a:rPr>
              <a:t>Positive relationships </a:t>
            </a:r>
            <a:r>
              <a:rPr lang="en-GB" altLang="en-US" sz="2000" dirty="0">
                <a:solidFill>
                  <a:schemeClr val="tx1"/>
                </a:solidFill>
                <a:ea typeface="Tahoma" panose="020B0604030504040204" pitchFamily="34" charset="0"/>
                <a:cs typeface="Tahoma" panose="020B0604030504040204" pitchFamily="34" charset="0"/>
              </a:rPr>
              <a:t>– these are vital and occur between children, staff and parents.</a:t>
            </a:r>
            <a:br>
              <a:rPr lang="en-GB" altLang="en-US" sz="2000" dirty="0">
                <a:solidFill>
                  <a:schemeClr val="tx1"/>
                </a:solidFill>
                <a:ea typeface="Tahoma" panose="020B0604030504040204" pitchFamily="34" charset="0"/>
                <a:cs typeface="Tahoma" panose="020B0604030504040204" pitchFamily="34" charset="0"/>
              </a:rPr>
            </a:br>
            <a:r>
              <a:rPr lang="en-GB" altLang="en-US" sz="2000" b="1" dirty="0">
                <a:solidFill>
                  <a:schemeClr val="tx1"/>
                </a:solidFill>
                <a:ea typeface="Tahoma" panose="020B0604030504040204" pitchFamily="34" charset="0"/>
                <a:cs typeface="Tahoma" panose="020B0604030504040204" pitchFamily="34" charset="0"/>
              </a:rPr>
              <a:t>Enabling environments </a:t>
            </a:r>
            <a:r>
              <a:rPr lang="en-GB" altLang="en-US" sz="2000" dirty="0">
                <a:solidFill>
                  <a:schemeClr val="tx1"/>
                </a:solidFill>
                <a:ea typeface="Tahoma" panose="020B0604030504040204" pitchFamily="34" charset="0"/>
                <a:cs typeface="Tahoma" panose="020B0604030504040204" pitchFamily="34" charset="0"/>
              </a:rPr>
              <a:t>– well organised and thoughtfully resourced classrooms and outdoor areas encourage independent curious thinkers.</a:t>
            </a:r>
            <a:br>
              <a:rPr lang="en-GB" altLang="en-US" sz="2000" dirty="0">
                <a:solidFill>
                  <a:schemeClr val="tx1"/>
                </a:solidFill>
                <a:ea typeface="Tahoma" panose="020B0604030504040204" pitchFamily="34" charset="0"/>
                <a:cs typeface="Tahoma" panose="020B0604030504040204" pitchFamily="34" charset="0"/>
              </a:rPr>
            </a:br>
            <a:r>
              <a:rPr lang="en-GB" altLang="en-US" sz="2000" b="1" dirty="0">
                <a:solidFill>
                  <a:schemeClr val="tx1"/>
                </a:solidFill>
                <a:ea typeface="Tahoma" panose="020B0604030504040204" pitchFamily="34" charset="0"/>
                <a:cs typeface="Tahoma" panose="020B0604030504040204" pitchFamily="34" charset="0"/>
              </a:rPr>
              <a:t>Learning and development </a:t>
            </a:r>
            <a:r>
              <a:rPr lang="en-GB" altLang="en-US" sz="2000" dirty="0">
                <a:solidFill>
                  <a:schemeClr val="tx1"/>
                </a:solidFill>
                <a:ea typeface="Tahoma" panose="020B0604030504040204" pitchFamily="34" charset="0"/>
                <a:cs typeface="Tahoma" panose="020B0604030504040204" pitchFamily="34" charset="0"/>
              </a:rPr>
              <a:t>– acquiring knowledge, skills and attitudes.</a:t>
            </a:r>
            <a:br>
              <a:rPr lang="en-GB" altLang="en-US" sz="2000" dirty="0">
                <a:solidFill>
                  <a:schemeClr val="tx1"/>
                </a:solidFill>
                <a:ea typeface="Tahoma" panose="020B0604030504040204" pitchFamily="34" charset="0"/>
                <a:cs typeface="Tahoma" panose="020B0604030504040204" pitchFamily="34" charset="0"/>
              </a:rPr>
            </a:br>
            <a:br>
              <a:rPr lang="en-GB" altLang="en-US" sz="2000" dirty="0">
                <a:solidFill>
                  <a:schemeClr val="tx1"/>
                </a:solidFill>
                <a:ea typeface="Tahoma" panose="020B0604030504040204" pitchFamily="34" charset="0"/>
                <a:cs typeface="Tahoma" panose="020B0604030504040204" pitchFamily="34" charset="0"/>
              </a:rPr>
            </a:br>
            <a:r>
              <a:rPr lang="en-GB" altLang="en-US" sz="2000" dirty="0">
                <a:solidFill>
                  <a:schemeClr val="tx1"/>
                </a:solidFill>
                <a:ea typeface="Tahoma" panose="020B0604030504040204" pitchFamily="34" charset="0"/>
                <a:cs typeface="Tahoma" panose="020B0604030504040204" pitchFamily="34" charset="0"/>
              </a:rPr>
              <a:t>The curriculum is play-based with practical activities  building on what the child already knows. </a:t>
            </a:r>
            <a:br>
              <a:rPr lang="en-GB" altLang="en-US" sz="2000" dirty="0">
                <a:solidFill>
                  <a:schemeClr val="tx1"/>
                </a:solidFill>
                <a:ea typeface="Tahoma" panose="020B0604030504040204" pitchFamily="34" charset="0"/>
                <a:cs typeface="Tahoma" panose="020B0604030504040204" pitchFamily="34" charset="0"/>
              </a:rPr>
            </a:br>
            <a:r>
              <a:rPr lang="en-GB" altLang="en-US" sz="2000" dirty="0">
                <a:solidFill>
                  <a:schemeClr val="tx1"/>
                </a:solidFill>
                <a:ea typeface="Tahoma" panose="020B0604030504040204" pitchFamily="34" charset="0"/>
                <a:cs typeface="Tahoma" panose="020B0604030504040204" pitchFamily="34" charset="0"/>
              </a:rPr>
              <a:t>New experiences to spark curiosity and enthusiasm are introduced and the children acquire new knowledge and skills.</a:t>
            </a:r>
            <a:br>
              <a:rPr lang="en-GB" altLang="en-US" sz="2000" dirty="0">
                <a:solidFill>
                  <a:schemeClr val="tx1"/>
                </a:solidFill>
                <a:ea typeface="Tahoma" panose="020B0604030504040204" pitchFamily="34" charset="0"/>
                <a:cs typeface="Tahoma" panose="020B0604030504040204" pitchFamily="34" charset="0"/>
              </a:rPr>
            </a:br>
            <a:br>
              <a:rPr lang="en-GB" altLang="en-US" sz="2000" dirty="0">
                <a:solidFill>
                  <a:schemeClr val="tx1"/>
                </a:solidFill>
                <a:ea typeface="Tahoma" panose="020B0604030504040204" pitchFamily="34" charset="0"/>
                <a:cs typeface="Tahoma" panose="020B0604030504040204" pitchFamily="34" charset="0"/>
              </a:rPr>
            </a:br>
            <a:r>
              <a:rPr lang="en-GB" altLang="en-US" sz="2000" dirty="0">
                <a:solidFill>
                  <a:schemeClr val="tx1"/>
                </a:solidFill>
                <a:ea typeface="Tahoma" panose="020B0604030504040204" pitchFamily="34" charset="0"/>
                <a:cs typeface="Tahoma" panose="020B0604030504040204" pitchFamily="34" charset="0"/>
              </a:rPr>
              <a:t>The children’s own particular interests are combined with topics such as ‘Journeys’ and teaching consists of a combination of teacher led- activities and planned purposeful play. </a:t>
            </a:r>
            <a:br>
              <a:rPr lang="en-GB" altLang="en-US" sz="2000" dirty="0">
                <a:solidFill>
                  <a:schemeClr val="tx1"/>
                </a:solidFill>
                <a:ea typeface="Tahoma" panose="020B0604030504040204" pitchFamily="34" charset="0"/>
                <a:cs typeface="Tahoma" panose="020B0604030504040204" pitchFamily="34" charset="0"/>
              </a:rPr>
            </a:br>
            <a:endParaRPr lang="en-US" sz="2000" dirty="0">
              <a:solidFill>
                <a:schemeClr val="tx1"/>
              </a:solidFill>
            </a:endParaRPr>
          </a:p>
        </p:txBody>
      </p:sp>
    </p:spTree>
    <p:extLst>
      <p:ext uri="{BB962C8B-B14F-4D97-AF65-F5344CB8AC3E}">
        <p14:creationId xmlns:p14="http://schemas.microsoft.com/office/powerpoint/2010/main" val="2484310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8B52-033F-A9F1-082C-A771DEAAE92B}"/>
              </a:ext>
            </a:extLst>
          </p:cNvPr>
          <p:cNvSpPr>
            <a:spLocks noGrp="1"/>
          </p:cNvSpPr>
          <p:nvPr>
            <p:ph type="title"/>
          </p:nvPr>
        </p:nvSpPr>
        <p:spPr>
          <a:xfrm>
            <a:off x="2545806" y="315549"/>
            <a:ext cx="10515600" cy="1325563"/>
          </a:xfrm>
        </p:spPr>
        <p:txBody>
          <a:bodyPr>
            <a:normAutofit/>
          </a:bodyPr>
          <a:lstStyle/>
          <a:p>
            <a:r>
              <a:rPr lang="en-US" sz="3200" b="1" u="sng" dirty="0"/>
              <a:t>Developing a good attitude to learning</a:t>
            </a:r>
          </a:p>
        </p:txBody>
      </p:sp>
      <p:sp>
        <p:nvSpPr>
          <p:cNvPr id="3" name="Content Placeholder 2">
            <a:extLst>
              <a:ext uri="{FF2B5EF4-FFF2-40B4-BE49-F238E27FC236}">
                <a16:creationId xmlns:a16="http://schemas.microsoft.com/office/drawing/2014/main" id="{55E11317-C35A-3478-77BA-3B34BEA25EF3}"/>
              </a:ext>
            </a:extLst>
          </p:cNvPr>
          <p:cNvSpPr>
            <a:spLocks noGrp="1"/>
          </p:cNvSpPr>
          <p:nvPr>
            <p:ph idx="1"/>
          </p:nvPr>
        </p:nvSpPr>
        <p:spPr>
          <a:xfrm>
            <a:off x="2640205" y="1231090"/>
            <a:ext cx="7607284" cy="4395820"/>
          </a:xfrm>
        </p:spPr>
        <p:txBody>
          <a:bodyPr/>
          <a:lstStyle/>
          <a:p>
            <a:pPr>
              <a:buNone/>
            </a:pPr>
            <a:r>
              <a:rPr lang="en-GB" sz="2000" dirty="0">
                <a:latin typeface="+mj-lt"/>
                <a:ea typeface="Tahoma" panose="020B0604030504040204" pitchFamily="34" charset="0"/>
                <a:cs typeface="Tahoma" panose="020B0604030504040204" pitchFamily="34" charset="0"/>
              </a:rPr>
              <a:t>To learn well, children must be curious, energetic and enthusiastic. </a:t>
            </a:r>
          </a:p>
          <a:p>
            <a:pPr>
              <a:buNone/>
            </a:pPr>
            <a:r>
              <a:rPr lang="en-GB" sz="2000" dirty="0">
                <a:latin typeface="+mj-lt"/>
                <a:ea typeface="Tahoma" panose="020B0604030504040204" pitchFamily="34" charset="0"/>
                <a:cs typeface="Tahoma" panose="020B0604030504040204" pitchFamily="34" charset="0"/>
              </a:rPr>
              <a:t>Developing these skills and attitudes will build strong learners who will make good progress. The Characteristics of learning are;</a:t>
            </a:r>
          </a:p>
          <a:p>
            <a:endParaRPr lang="en-US" dirty="0"/>
          </a:p>
        </p:txBody>
      </p:sp>
      <p:graphicFrame>
        <p:nvGraphicFramePr>
          <p:cNvPr id="4" name="Table 2">
            <a:extLst>
              <a:ext uri="{FF2B5EF4-FFF2-40B4-BE49-F238E27FC236}">
                <a16:creationId xmlns:a16="http://schemas.microsoft.com/office/drawing/2014/main" id="{6D36A26B-FDE5-F3E3-B2F2-EDFA26BA9C37}"/>
              </a:ext>
            </a:extLst>
          </p:cNvPr>
          <p:cNvGraphicFramePr>
            <a:graphicFrameLocks noGrp="1"/>
          </p:cNvGraphicFramePr>
          <p:nvPr>
            <p:extLst>
              <p:ext uri="{D42A27DB-BD31-4B8C-83A1-F6EECF244321}">
                <p14:modId xmlns:p14="http://schemas.microsoft.com/office/powerpoint/2010/main" val="2971425043"/>
              </p:ext>
            </p:extLst>
          </p:nvPr>
        </p:nvGraphicFramePr>
        <p:xfrm>
          <a:off x="6018046" y="2646381"/>
          <a:ext cx="5277164" cy="3533664"/>
        </p:xfrm>
        <a:graphic>
          <a:graphicData uri="http://schemas.openxmlformats.org/drawingml/2006/table">
            <a:tbl>
              <a:tblPr firstRow="1" bandRow="1">
                <a:tableStyleId>{5C22544A-7EE6-4342-B048-85BDC9FD1C3A}</a:tableStyleId>
              </a:tblPr>
              <a:tblGrid>
                <a:gridCol w="5277164">
                  <a:extLst>
                    <a:ext uri="{9D8B030D-6E8A-4147-A177-3AD203B41FA5}">
                      <a16:colId xmlns:a16="http://schemas.microsoft.com/office/drawing/2014/main" val="4101285150"/>
                    </a:ext>
                  </a:extLst>
                </a:gridCol>
              </a:tblGrid>
              <a:tr h="396248">
                <a:tc>
                  <a:txBody>
                    <a:bodyPr/>
                    <a:lstStyle/>
                    <a:p>
                      <a:r>
                        <a:rPr lang="en-US" sz="1400" dirty="0">
                          <a:latin typeface="+mn-lt"/>
                          <a:ea typeface="Tahoma" panose="020B0604030504040204" pitchFamily="34" charset="0"/>
                          <a:cs typeface="Tahoma" panose="020B0604030504040204" pitchFamily="34" charset="0"/>
                        </a:rPr>
                        <a:t>Playing and exploring - engagement</a:t>
                      </a:r>
                    </a:p>
                  </a:txBody>
                  <a:tcPr>
                    <a:solidFill>
                      <a:schemeClr val="accent5">
                        <a:lumMod val="90000"/>
                      </a:schemeClr>
                    </a:solidFill>
                  </a:tcPr>
                </a:tc>
                <a:extLst>
                  <a:ext uri="{0D108BD9-81ED-4DB2-BD59-A6C34878D82A}">
                    <a16:rowId xmlns:a16="http://schemas.microsoft.com/office/drawing/2014/main" val="2897619940"/>
                  </a:ext>
                </a:extLst>
              </a:tr>
              <a:tr h="781640">
                <a:tc>
                  <a:txBody>
                    <a:bodyPr/>
                    <a:lstStyle/>
                    <a:p>
                      <a:r>
                        <a:rPr lang="en-US" sz="1400" dirty="0">
                          <a:latin typeface="+mn-lt"/>
                          <a:ea typeface="Tahoma" panose="020B0604030504040204" pitchFamily="34" charset="0"/>
                          <a:cs typeface="Tahoma" panose="020B0604030504040204" pitchFamily="34" charset="0"/>
                        </a:rPr>
                        <a:t>Finding out and exploring</a:t>
                      </a:r>
                    </a:p>
                    <a:p>
                      <a:r>
                        <a:rPr lang="en-US" sz="1400" dirty="0">
                          <a:latin typeface="+mn-lt"/>
                          <a:ea typeface="Tahoma" panose="020B0604030504040204" pitchFamily="34" charset="0"/>
                          <a:cs typeface="Tahoma" panose="020B0604030504040204" pitchFamily="34" charset="0"/>
                        </a:rPr>
                        <a:t>Playing with what they know</a:t>
                      </a:r>
                    </a:p>
                    <a:p>
                      <a:r>
                        <a:rPr lang="en-US" sz="1400" dirty="0">
                          <a:latin typeface="+mn-lt"/>
                          <a:ea typeface="Tahoma" panose="020B0604030504040204" pitchFamily="34" charset="0"/>
                          <a:cs typeface="Tahoma" panose="020B0604030504040204" pitchFamily="34" charset="0"/>
                        </a:rPr>
                        <a:t>Being willing to ‘have a go’</a:t>
                      </a:r>
                    </a:p>
                  </a:txBody>
                  <a:tcPr/>
                </a:tc>
                <a:extLst>
                  <a:ext uri="{0D108BD9-81ED-4DB2-BD59-A6C34878D82A}">
                    <a16:rowId xmlns:a16="http://schemas.microsoft.com/office/drawing/2014/main" val="1143837720"/>
                  </a:ext>
                </a:extLst>
              </a:tr>
              <a:tr h="396248">
                <a:tc>
                  <a:txBody>
                    <a:bodyPr/>
                    <a:lstStyle/>
                    <a:p>
                      <a:r>
                        <a:rPr lang="en-US" sz="1400" b="1" dirty="0">
                          <a:solidFill>
                            <a:schemeClr val="bg1"/>
                          </a:solidFill>
                          <a:latin typeface="+mn-lt"/>
                          <a:ea typeface="Tahoma" panose="020B0604030504040204" pitchFamily="34" charset="0"/>
                          <a:cs typeface="Tahoma" panose="020B0604030504040204" pitchFamily="34" charset="0"/>
                        </a:rPr>
                        <a:t>Active Learning – Motivation</a:t>
                      </a:r>
                    </a:p>
                  </a:txBody>
                  <a:tcPr>
                    <a:solidFill>
                      <a:schemeClr val="accent5">
                        <a:lumMod val="90000"/>
                      </a:schemeClr>
                    </a:solidFill>
                  </a:tcPr>
                </a:tc>
                <a:extLst>
                  <a:ext uri="{0D108BD9-81ED-4DB2-BD59-A6C34878D82A}">
                    <a16:rowId xmlns:a16="http://schemas.microsoft.com/office/drawing/2014/main" val="195495766"/>
                  </a:ext>
                </a:extLst>
              </a:tr>
              <a:tr h="781640">
                <a:tc>
                  <a:txBody>
                    <a:bodyPr/>
                    <a:lstStyle/>
                    <a:p>
                      <a:r>
                        <a:rPr lang="en-US" sz="1400" dirty="0">
                          <a:latin typeface="+mn-lt"/>
                          <a:ea typeface="Tahoma" panose="020B0604030504040204" pitchFamily="34" charset="0"/>
                          <a:cs typeface="Tahoma" panose="020B0604030504040204" pitchFamily="34" charset="0"/>
                        </a:rPr>
                        <a:t>Being involved and concentrating</a:t>
                      </a:r>
                    </a:p>
                    <a:p>
                      <a:r>
                        <a:rPr lang="en-US" sz="1400" dirty="0">
                          <a:latin typeface="+mn-lt"/>
                          <a:ea typeface="Tahoma" panose="020B0604030504040204" pitchFamily="34" charset="0"/>
                          <a:cs typeface="Tahoma" panose="020B0604030504040204" pitchFamily="34" charset="0"/>
                        </a:rPr>
                        <a:t>Keep trying – persevere when things go wrong</a:t>
                      </a:r>
                    </a:p>
                    <a:p>
                      <a:r>
                        <a:rPr lang="en-US" sz="1400" dirty="0">
                          <a:latin typeface="+mn-lt"/>
                          <a:ea typeface="Tahoma" panose="020B0604030504040204" pitchFamily="34" charset="0"/>
                          <a:cs typeface="Tahoma" panose="020B0604030504040204" pitchFamily="34" charset="0"/>
                        </a:rPr>
                        <a:t>Enjoying achieving what they set out to do</a:t>
                      </a:r>
                    </a:p>
                  </a:txBody>
                  <a:tcPr/>
                </a:tc>
                <a:extLst>
                  <a:ext uri="{0D108BD9-81ED-4DB2-BD59-A6C34878D82A}">
                    <a16:rowId xmlns:a16="http://schemas.microsoft.com/office/drawing/2014/main" val="867256787"/>
                  </a:ext>
                </a:extLst>
              </a:tr>
              <a:tr h="396248">
                <a:tc>
                  <a:txBody>
                    <a:bodyPr/>
                    <a:lstStyle/>
                    <a:p>
                      <a:r>
                        <a:rPr lang="en-US" sz="1400" b="1">
                          <a:solidFill>
                            <a:schemeClr val="bg1"/>
                          </a:solidFill>
                          <a:latin typeface="+mn-lt"/>
                          <a:ea typeface="Tahoma" panose="020B0604030504040204" pitchFamily="34" charset="0"/>
                          <a:cs typeface="Tahoma" panose="020B0604030504040204" pitchFamily="34" charset="0"/>
                        </a:rPr>
                        <a:t>Creative and critical thinking – thinking skills</a:t>
                      </a:r>
                    </a:p>
                  </a:txBody>
                  <a:tcPr>
                    <a:solidFill>
                      <a:schemeClr val="accent5">
                        <a:lumMod val="90000"/>
                      </a:schemeClr>
                    </a:solidFill>
                  </a:tcPr>
                </a:tc>
                <a:extLst>
                  <a:ext uri="{0D108BD9-81ED-4DB2-BD59-A6C34878D82A}">
                    <a16:rowId xmlns:a16="http://schemas.microsoft.com/office/drawing/2014/main" val="2370249681"/>
                  </a:ext>
                </a:extLst>
              </a:tr>
              <a:tr h="781640">
                <a:tc>
                  <a:txBody>
                    <a:bodyPr/>
                    <a:lstStyle/>
                    <a:p>
                      <a:r>
                        <a:rPr lang="en-US" sz="1400" dirty="0">
                          <a:latin typeface="+mn-lt"/>
                          <a:ea typeface="Tahoma" panose="020B0604030504040204" pitchFamily="34" charset="0"/>
                          <a:cs typeface="Tahoma" panose="020B0604030504040204" pitchFamily="34" charset="0"/>
                        </a:rPr>
                        <a:t>Having their own ideas</a:t>
                      </a:r>
                    </a:p>
                    <a:p>
                      <a:r>
                        <a:rPr lang="en-US" sz="1400" dirty="0">
                          <a:latin typeface="+mn-lt"/>
                          <a:ea typeface="Tahoma" panose="020B0604030504040204" pitchFamily="34" charset="0"/>
                          <a:cs typeface="Tahoma" panose="020B0604030504040204" pitchFamily="34" charset="0"/>
                        </a:rPr>
                        <a:t>Making links</a:t>
                      </a:r>
                    </a:p>
                    <a:p>
                      <a:r>
                        <a:rPr lang="en-US" sz="1400" dirty="0">
                          <a:latin typeface="+mn-lt"/>
                          <a:ea typeface="Tahoma" panose="020B0604030504040204" pitchFamily="34" charset="0"/>
                          <a:cs typeface="Tahoma" panose="020B0604030504040204" pitchFamily="34" charset="0"/>
                        </a:rPr>
                        <a:t>Working with ideas</a:t>
                      </a:r>
                    </a:p>
                  </a:txBody>
                  <a:tcPr/>
                </a:tc>
                <a:extLst>
                  <a:ext uri="{0D108BD9-81ED-4DB2-BD59-A6C34878D82A}">
                    <a16:rowId xmlns:a16="http://schemas.microsoft.com/office/drawing/2014/main" val="36982781"/>
                  </a:ext>
                </a:extLst>
              </a:tr>
            </a:tbl>
          </a:graphicData>
        </a:graphic>
      </p:graphicFrame>
      <p:pic>
        <p:nvPicPr>
          <p:cNvPr id="6" name="Picture 5">
            <a:extLst>
              <a:ext uri="{FF2B5EF4-FFF2-40B4-BE49-F238E27FC236}">
                <a16:creationId xmlns:a16="http://schemas.microsoft.com/office/drawing/2014/main" id="{AB31EDDF-E740-D7F8-08FE-F5831B346A63}"/>
              </a:ext>
            </a:extLst>
          </p:cNvPr>
          <p:cNvPicPr>
            <a:picLocks noChangeAspect="1"/>
          </p:cNvPicPr>
          <p:nvPr/>
        </p:nvPicPr>
        <p:blipFill>
          <a:blip r:embed="rId2"/>
          <a:stretch>
            <a:fillRect/>
          </a:stretch>
        </p:blipFill>
        <p:spPr>
          <a:xfrm>
            <a:off x="282985" y="220140"/>
            <a:ext cx="2212823" cy="2372146"/>
          </a:xfrm>
          <a:prstGeom prst="rect">
            <a:avLst/>
          </a:prstGeom>
        </p:spPr>
      </p:pic>
      <p:pic>
        <p:nvPicPr>
          <p:cNvPr id="8" name="Picture 7">
            <a:extLst>
              <a:ext uri="{FF2B5EF4-FFF2-40B4-BE49-F238E27FC236}">
                <a16:creationId xmlns:a16="http://schemas.microsoft.com/office/drawing/2014/main" id="{56375CF9-EFC9-E761-379F-E73EFA4C73D9}"/>
              </a:ext>
            </a:extLst>
          </p:cNvPr>
          <p:cNvPicPr>
            <a:picLocks noChangeAspect="1"/>
          </p:cNvPicPr>
          <p:nvPr/>
        </p:nvPicPr>
        <p:blipFill>
          <a:blip r:embed="rId3"/>
          <a:stretch>
            <a:fillRect/>
          </a:stretch>
        </p:blipFill>
        <p:spPr>
          <a:xfrm>
            <a:off x="1179869" y="2592286"/>
            <a:ext cx="2937350" cy="2372146"/>
          </a:xfrm>
          <a:prstGeom prst="rect">
            <a:avLst/>
          </a:prstGeom>
        </p:spPr>
      </p:pic>
      <p:pic>
        <p:nvPicPr>
          <p:cNvPr id="12" name="Picture 11">
            <a:extLst>
              <a:ext uri="{FF2B5EF4-FFF2-40B4-BE49-F238E27FC236}">
                <a16:creationId xmlns:a16="http://schemas.microsoft.com/office/drawing/2014/main" id="{D996A466-512B-8EEB-8C17-623F3E9A030C}"/>
              </a:ext>
            </a:extLst>
          </p:cNvPr>
          <p:cNvPicPr>
            <a:picLocks noChangeAspect="1"/>
          </p:cNvPicPr>
          <p:nvPr/>
        </p:nvPicPr>
        <p:blipFill>
          <a:blip r:embed="rId4"/>
          <a:stretch>
            <a:fillRect/>
          </a:stretch>
        </p:blipFill>
        <p:spPr>
          <a:xfrm>
            <a:off x="137958" y="4691278"/>
            <a:ext cx="1972127" cy="1946582"/>
          </a:xfrm>
          <a:prstGeom prst="rect">
            <a:avLst/>
          </a:prstGeom>
        </p:spPr>
      </p:pic>
      <p:pic>
        <p:nvPicPr>
          <p:cNvPr id="14" name="Picture 13">
            <a:extLst>
              <a:ext uri="{FF2B5EF4-FFF2-40B4-BE49-F238E27FC236}">
                <a16:creationId xmlns:a16="http://schemas.microsoft.com/office/drawing/2014/main" id="{75057F4D-2E12-8B1C-5CBB-D63B2AA73A03}"/>
              </a:ext>
            </a:extLst>
          </p:cNvPr>
          <p:cNvPicPr>
            <a:picLocks noChangeAspect="1"/>
          </p:cNvPicPr>
          <p:nvPr/>
        </p:nvPicPr>
        <p:blipFill>
          <a:blip r:embed="rId5"/>
          <a:stretch>
            <a:fillRect/>
          </a:stretch>
        </p:blipFill>
        <p:spPr>
          <a:xfrm>
            <a:off x="10391886" y="315549"/>
            <a:ext cx="1513111" cy="2276737"/>
          </a:xfrm>
          <a:prstGeom prst="rect">
            <a:avLst/>
          </a:prstGeom>
        </p:spPr>
      </p:pic>
      <p:pic>
        <p:nvPicPr>
          <p:cNvPr id="16" name="Picture 15">
            <a:extLst>
              <a:ext uri="{FF2B5EF4-FFF2-40B4-BE49-F238E27FC236}">
                <a16:creationId xmlns:a16="http://schemas.microsoft.com/office/drawing/2014/main" id="{B45AD7EA-977D-2FB0-1984-A2858838C6B5}"/>
              </a:ext>
            </a:extLst>
          </p:cNvPr>
          <p:cNvPicPr>
            <a:picLocks noChangeAspect="1"/>
          </p:cNvPicPr>
          <p:nvPr/>
        </p:nvPicPr>
        <p:blipFill>
          <a:blip r:embed="rId6"/>
          <a:stretch>
            <a:fillRect/>
          </a:stretch>
        </p:blipFill>
        <p:spPr>
          <a:xfrm>
            <a:off x="3493755" y="4111505"/>
            <a:ext cx="2334774" cy="2515764"/>
          </a:xfrm>
          <a:prstGeom prst="rect">
            <a:avLst/>
          </a:prstGeom>
        </p:spPr>
      </p:pic>
    </p:spTree>
    <p:extLst>
      <p:ext uri="{BB962C8B-B14F-4D97-AF65-F5344CB8AC3E}">
        <p14:creationId xmlns:p14="http://schemas.microsoft.com/office/powerpoint/2010/main" val="2041561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851F78-1060-4282-B10E-B15D19378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F4721B-A9FB-4350-8350-6AF5DBC73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9451" y="237744"/>
            <a:ext cx="5377852" cy="6382512"/>
          </a:xfrm>
          <a:prstGeom prst="rect">
            <a:avLst/>
          </a:prstGeom>
          <a:solidFill>
            <a:schemeClr val="bg2"/>
          </a:solidFill>
          <a:ln w="6350" cap="flat" cmpd="sng" algn="ctr">
            <a:noFill/>
            <a:prstDash val="solid"/>
          </a:ln>
          <a:effectLst>
            <a:softEdge rad="0"/>
          </a:effectLst>
        </p:spPr>
        <p:txBody>
          <a:bodyPr/>
          <a:lstStyle/>
          <a:p>
            <a:endParaRPr lang="en-GB"/>
          </a:p>
        </p:txBody>
      </p:sp>
      <p:sp>
        <p:nvSpPr>
          <p:cNvPr id="18" name="Rectangle 17">
            <a:extLst>
              <a:ext uri="{FF2B5EF4-FFF2-40B4-BE49-F238E27FC236}">
                <a16:creationId xmlns:a16="http://schemas.microsoft.com/office/drawing/2014/main" id="{606B3E9D-A7B2-4A2C-AA9C-C4E4E97A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4041" y="374904"/>
            <a:ext cx="5106102"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GB"/>
          </a:p>
        </p:txBody>
      </p:sp>
      <p:sp>
        <p:nvSpPr>
          <p:cNvPr id="2" name="Title 1">
            <a:extLst>
              <a:ext uri="{FF2B5EF4-FFF2-40B4-BE49-F238E27FC236}">
                <a16:creationId xmlns:a16="http://schemas.microsoft.com/office/drawing/2014/main" id="{56A0FAFF-5C70-0199-5307-C1B72B1EE679}"/>
              </a:ext>
            </a:extLst>
          </p:cNvPr>
          <p:cNvSpPr>
            <a:spLocks noGrp="1"/>
          </p:cNvSpPr>
          <p:nvPr>
            <p:ph type="title"/>
          </p:nvPr>
        </p:nvSpPr>
        <p:spPr>
          <a:xfrm>
            <a:off x="7064082" y="642594"/>
            <a:ext cx="4472921" cy="1371600"/>
          </a:xfrm>
        </p:spPr>
        <p:txBody>
          <a:bodyPr>
            <a:normAutofit/>
          </a:bodyPr>
          <a:lstStyle/>
          <a:p>
            <a:r>
              <a:rPr lang="en-US" sz="3400" b="1" u="sng">
                <a:ea typeface="Tahoma" panose="020B0604030504040204" pitchFamily="34" charset="0"/>
                <a:cs typeface="Tahoma" panose="020B0604030504040204" pitchFamily="34" charset="0"/>
              </a:rPr>
              <a:t>Positivity and Wellbeing </a:t>
            </a:r>
            <a:br>
              <a:rPr lang="en-US" sz="3400" b="1" u="sng">
                <a:latin typeface="+mn-lt"/>
                <a:ea typeface="Tahoma" panose="020B0604030504040204" pitchFamily="34" charset="0"/>
                <a:cs typeface="Tahoma" panose="020B0604030504040204" pitchFamily="34" charset="0"/>
              </a:rPr>
            </a:br>
            <a:endParaRPr lang="en-US" sz="3400"/>
          </a:p>
        </p:txBody>
      </p:sp>
      <p:sp>
        <p:nvSpPr>
          <p:cNvPr id="20" name="Rectangle 19">
            <a:extLst>
              <a:ext uri="{FF2B5EF4-FFF2-40B4-BE49-F238E27FC236}">
                <a16:creationId xmlns:a16="http://schemas.microsoft.com/office/drawing/2014/main" id="{39DF756E-3198-4C25-915C-52B17E51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solidFill>
            <a:srgbClr val="5F4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7046A-014A-4D8A-86E8-09943C3D0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rgbClr val="5F4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7DA4A0-9630-927D-58ED-937ABA583FD5}"/>
              </a:ext>
            </a:extLst>
          </p:cNvPr>
          <p:cNvSpPr>
            <a:spLocks noGrp="1"/>
          </p:cNvSpPr>
          <p:nvPr>
            <p:ph idx="1"/>
          </p:nvPr>
        </p:nvSpPr>
        <p:spPr>
          <a:xfrm>
            <a:off x="6926921" y="1463040"/>
            <a:ext cx="4755883" cy="4752366"/>
          </a:xfrm>
        </p:spPr>
        <p:txBody>
          <a:bodyPr>
            <a:normAutofit/>
          </a:bodyPr>
          <a:lstStyle/>
          <a:p>
            <a:pPr marL="0" indent="0">
              <a:lnSpc>
                <a:spcPct val="90000"/>
              </a:lnSpc>
              <a:buNone/>
              <a:defRPr/>
            </a:pPr>
            <a:r>
              <a:rPr lang="en-US" dirty="0">
                <a:latin typeface="+mj-lt"/>
                <a:ea typeface="Tahoma" panose="020B0604030504040204" pitchFamily="34" charset="0"/>
                <a:cs typeface="Tahoma" panose="020B0604030504040204" pitchFamily="34" charset="0"/>
              </a:rPr>
              <a:t>We use a variety of strategies to promote positive mental health in children:</a:t>
            </a:r>
          </a:p>
          <a:p>
            <a:pPr marL="342900" indent="-342900">
              <a:lnSpc>
                <a:spcPct val="90000"/>
              </a:lnSpc>
              <a:buFont typeface="Arial" panose="020B0604020202020204" pitchFamily="34" charset="0"/>
              <a:buChar char="•"/>
              <a:defRPr/>
            </a:pPr>
            <a:r>
              <a:rPr lang="en-US" dirty="0">
                <a:latin typeface="+mj-lt"/>
                <a:ea typeface="Tahoma" panose="020B0604030504040204" pitchFamily="34" charset="0"/>
                <a:cs typeface="Tahoma" panose="020B0604030504040204" pitchFamily="34" charset="0"/>
              </a:rPr>
              <a:t>Daily ‘Check In’ feelings chart.</a:t>
            </a:r>
          </a:p>
          <a:p>
            <a:pPr marL="342900" indent="-342900">
              <a:lnSpc>
                <a:spcPct val="90000"/>
              </a:lnSpc>
              <a:buFont typeface="Arial" panose="020B0604020202020204" pitchFamily="34" charset="0"/>
              <a:buChar char="•"/>
              <a:defRPr/>
            </a:pPr>
            <a:r>
              <a:rPr lang="en-US" dirty="0">
                <a:latin typeface="+mj-lt"/>
                <a:ea typeface="Tahoma" panose="020B0604030504040204" pitchFamily="34" charset="0"/>
                <a:cs typeface="Tahoma" panose="020B0604030504040204" pitchFamily="34" charset="0"/>
              </a:rPr>
              <a:t>Reading and discussing stories dealing with a range of feelings that children may experience.</a:t>
            </a:r>
          </a:p>
          <a:p>
            <a:pPr marL="342900" indent="-342900">
              <a:lnSpc>
                <a:spcPct val="90000"/>
              </a:lnSpc>
              <a:buFont typeface="Arial" panose="020B0604020202020204" pitchFamily="34" charset="0"/>
              <a:buChar char="•"/>
              <a:defRPr/>
            </a:pPr>
            <a:r>
              <a:rPr lang="en-US" dirty="0">
                <a:latin typeface="+mj-lt"/>
                <a:ea typeface="Tahoma" panose="020B0604030504040204" pitchFamily="34" charset="0"/>
                <a:cs typeface="Tahoma" panose="020B0604030504040204" pitchFamily="34" charset="0"/>
              </a:rPr>
              <a:t>Nurture groups.</a:t>
            </a:r>
          </a:p>
          <a:p>
            <a:pPr marL="342900" indent="-342900">
              <a:lnSpc>
                <a:spcPct val="90000"/>
              </a:lnSpc>
              <a:buFont typeface="Arial" panose="020B0604020202020204" pitchFamily="34" charset="0"/>
              <a:buChar char="•"/>
              <a:defRPr/>
            </a:pPr>
            <a:r>
              <a:rPr lang="en-US" dirty="0">
                <a:latin typeface="+mj-lt"/>
                <a:ea typeface="Tahoma" panose="020B0604030504040204" pitchFamily="34" charset="0"/>
                <a:cs typeface="Tahoma" panose="020B0604030504040204" pitchFamily="34" charset="0"/>
              </a:rPr>
              <a:t>In-school counselling service.</a:t>
            </a:r>
          </a:p>
          <a:p>
            <a:pPr marL="342900" indent="-342900">
              <a:lnSpc>
                <a:spcPct val="90000"/>
              </a:lnSpc>
              <a:buFont typeface="Arial" panose="020B0604020202020204" pitchFamily="34" charset="0"/>
              <a:buChar char="•"/>
              <a:defRPr/>
            </a:pPr>
            <a:r>
              <a:rPr lang="en-US" dirty="0">
                <a:latin typeface="+mj-lt"/>
                <a:ea typeface="Tahoma" panose="020B0604030504040204" pitchFamily="34" charset="0"/>
                <a:cs typeface="Tahoma" panose="020B0604030504040204" pitchFamily="34" charset="0"/>
              </a:rPr>
              <a:t>Buddy system – Each Reception child is linked with a  Year 6 buddy  and enjoys building a relationship with them through regular events such as a teddy Bears’ picnic or shared craft sessions.</a:t>
            </a:r>
          </a:p>
          <a:p>
            <a:pPr>
              <a:lnSpc>
                <a:spcPct val="90000"/>
              </a:lnSpc>
            </a:pPr>
            <a:endParaRPr lang="en-US" dirty="0"/>
          </a:p>
        </p:txBody>
      </p:sp>
      <p:pic>
        <p:nvPicPr>
          <p:cNvPr id="11" name="Picture 10">
            <a:extLst>
              <a:ext uri="{FF2B5EF4-FFF2-40B4-BE49-F238E27FC236}">
                <a16:creationId xmlns:a16="http://schemas.microsoft.com/office/drawing/2014/main" id="{CDDF6737-4C2C-3181-29CC-560B85988D5A}"/>
              </a:ext>
            </a:extLst>
          </p:cNvPr>
          <p:cNvPicPr>
            <a:picLocks noChangeAspect="1"/>
          </p:cNvPicPr>
          <p:nvPr/>
        </p:nvPicPr>
        <p:blipFill>
          <a:blip r:embed="rId2"/>
          <a:stretch>
            <a:fillRect/>
          </a:stretch>
        </p:blipFill>
        <p:spPr>
          <a:xfrm>
            <a:off x="352185" y="63208"/>
            <a:ext cx="6186836" cy="3901971"/>
          </a:xfrm>
          <a:prstGeom prst="rect">
            <a:avLst/>
          </a:prstGeom>
        </p:spPr>
      </p:pic>
    </p:spTree>
    <p:extLst>
      <p:ext uri="{BB962C8B-B14F-4D97-AF65-F5344CB8AC3E}">
        <p14:creationId xmlns:p14="http://schemas.microsoft.com/office/powerpoint/2010/main" val="1634383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B71100-3866-4CD8-858A-4D56F42DB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A5D548-4865-4D5F-97A6-2D8C1657B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9451" y="233264"/>
            <a:ext cx="5362178" cy="6391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B7F58F-BE40-A44A-2E58-03BFDAAE06F9}"/>
              </a:ext>
            </a:extLst>
          </p:cNvPr>
          <p:cNvSpPr>
            <a:spLocks noGrp="1"/>
          </p:cNvSpPr>
          <p:nvPr>
            <p:ph type="title"/>
          </p:nvPr>
        </p:nvSpPr>
        <p:spPr>
          <a:xfrm>
            <a:off x="7064082" y="642594"/>
            <a:ext cx="4472921" cy="1371600"/>
          </a:xfrm>
        </p:spPr>
        <p:txBody>
          <a:bodyPr>
            <a:normAutofit/>
          </a:bodyPr>
          <a:lstStyle/>
          <a:p>
            <a:r>
              <a:rPr lang="en-GB" altLang="en-US" sz="4400" b="1" u="sng" dirty="0"/>
              <a:t>Religious Education</a:t>
            </a:r>
            <a:br>
              <a:rPr lang="en-GB" altLang="en-US" sz="4400" b="1" dirty="0"/>
            </a:br>
            <a:endParaRPr lang="en-US" sz="4400" dirty="0"/>
          </a:p>
        </p:txBody>
      </p:sp>
      <p:sp>
        <p:nvSpPr>
          <p:cNvPr id="18" name="Rectangle 17">
            <a:extLst>
              <a:ext uri="{FF2B5EF4-FFF2-40B4-BE49-F238E27FC236}">
                <a16:creationId xmlns:a16="http://schemas.microsoft.com/office/drawing/2014/main" id="{64E8C82B-29EE-43B6-90D9-4C3463486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solidFill>
            <a:srgbClr val="69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6E2D67D-01A2-4277-8EA0-1560E7E95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rgbClr val="69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D9BD38-6BF7-839E-0E71-E559D0624032}"/>
              </a:ext>
            </a:extLst>
          </p:cNvPr>
          <p:cNvSpPr>
            <a:spLocks noGrp="1"/>
          </p:cNvSpPr>
          <p:nvPr>
            <p:ph idx="1"/>
          </p:nvPr>
        </p:nvSpPr>
        <p:spPr>
          <a:xfrm>
            <a:off x="7064082" y="2103120"/>
            <a:ext cx="4472922" cy="3931920"/>
          </a:xfrm>
        </p:spPr>
        <p:txBody>
          <a:bodyPr>
            <a:normAutofit/>
          </a:bodyPr>
          <a:lstStyle/>
          <a:p>
            <a:pPr>
              <a:spcBef>
                <a:spcPct val="0"/>
              </a:spcBef>
              <a:buClrTx/>
              <a:buSzTx/>
              <a:buFontTx/>
              <a:buNone/>
            </a:pPr>
            <a:endParaRPr lang="en-US" altLang="en-US" dirty="0">
              <a:latin typeface="+mj-lt"/>
            </a:endParaRPr>
          </a:p>
          <a:p>
            <a:pPr>
              <a:spcBef>
                <a:spcPct val="0"/>
              </a:spcBef>
              <a:buClrTx/>
              <a:buSzTx/>
              <a:buFontTx/>
              <a:buNone/>
            </a:pPr>
            <a:r>
              <a:rPr lang="en-US" altLang="en-US" dirty="0">
                <a:latin typeface="+mj-lt"/>
              </a:rPr>
              <a:t>We follow the liturgical calendar and the children enjoy celebrating significant events </a:t>
            </a:r>
          </a:p>
          <a:p>
            <a:pPr>
              <a:spcBef>
                <a:spcPct val="0"/>
              </a:spcBef>
              <a:buClrTx/>
              <a:buSzTx/>
              <a:buFontTx/>
              <a:buNone/>
            </a:pPr>
            <a:r>
              <a:rPr lang="en-US" altLang="en-US" dirty="0">
                <a:latin typeface="+mj-lt"/>
              </a:rPr>
              <a:t>such as Advent, Christmas, Lent, Easter, and  Pentecost. </a:t>
            </a:r>
          </a:p>
          <a:p>
            <a:pPr>
              <a:spcBef>
                <a:spcPct val="0"/>
              </a:spcBef>
              <a:buClrTx/>
              <a:buSzTx/>
              <a:buFontTx/>
              <a:buNone/>
            </a:pPr>
            <a:endParaRPr lang="en-US" altLang="en-US" dirty="0">
              <a:latin typeface="+mj-lt"/>
            </a:endParaRPr>
          </a:p>
          <a:p>
            <a:pPr>
              <a:spcBef>
                <a:spcPct val="0"/>
              </a:spcBef>
              <a:buClrTx/>
              <a:buSzTx/>
              <a:buFontTx/>
              <a:buNone/>
            </a:pPr>
            <a:r>
              <a:rPr lang="en-US" altLang="en-US" dirty="0">
                <a:latin typeface="+mj-lt"/>
              </a:rPr>
              <a:t>They participate in prayer and liturgies and learn to pray both formally and informally. </a:t>
            </a:r>
          </a:p>
          <a:p>
            <a:pPr>
              <a:spcBef>
                <a:spcPct val="0"/>
              </a:spcBef>
              <a:buClrTx/>
              <a:buSzTx/>
              <a:buFontTx/>
              <a:buNone/>
            </a:pPr>
            <a:endParaRPr lang="en-US" altLang="en-US" dirty="0">
              <a:latin typeface="+mj-lt"/>
            </a:endParaRPr>
          </a:p>
          <a:p>
            <a:pPr>
              <a:spcBef>
                <a:spcPct val="0"/>
              </a:spcBef>
              <a:buClrTx/>
              <a:buSzTx/>
              <a:buFontTx/>
              <a:buNone/>
            </a:pPr>
            <a:r>
              <a:rPr lang="en-US" altLang="en-US" dirty="0">
                <a:latin typeface="+mj-lt"/>
              </a:rPr>
              <a:t>The children are encouraged to live the Gospel values in all that they do and say.</a:t>
            </a:r>
          </a:p>
          <a:p>
            <a:pPr>
              <a:spcBef>
                <a:spcPct val="0"/>
              </a:spcBef>
              <a:buClrTx/>
              <a:buSzTx/>
              <a:buFontTx/>
              <a:buNone/>
            </a:pPr>
            <a:endParaRPr lang="en-US" altLang="en-US" dirty="0">
              <a:latin typeface="+mj-lt"/>
            </a:endParaRPr>
          </a:p>
          <a:p>
            <a:pPr>
              <a:spcBef>
                <a:spcPct val="0"/>
              </a:spcBef>
              <a:buClrTx/>
              <a:buSzTx/>
              <a:buFontTx/>
              <a:buNone/>
            </a:pPr>
            <a:r>
              <a:rPr lang="en-US" altLang="en-US" dirty="0">
                <a:latin typeface="+mj-lt"/>
              </a:rPr>
              <a:t>We also find out about how people of other faiths celebrate.</a:t>
            </a:r>
            <a:endParaRPr lang="en-GB" altLang="en-US" dirty="0">
              <a:latin typeface="+mj-lt"/>
            </a:endParaRPr>
          </a:p>
          <a:p>
            <a:endParaRPr lang="en-US" dirty="0"/>
          </a:p>
        </p:txBody>
      </p:sp>
      <p:sp>
        <p:nvSpPr>
          <p:cNvPr id="22" name="Rectangle 21">
            <a:extLst>
              <a:ext uri="{FF2B5EF4-FFF2-40B4-BE49-F238E27FC236}">
                <a16:creationId xmlns:a16="http://schemas.microsoft.com/office/drawing/2014/main" id="{EFFB280C-BA0C-49DC-926F-5BB41ADF0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8711" y="374903"/>
            <a:ext cx="5103658"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GB"/>
          </a:p>
        </p:txBody>
      </p:sp>
      <p:pic>
        <p:nvPicPr>
          <p:cNvPr id="11" name="Picture 10">
            <a:extLst>
              <a:ext uri="{FF2B5EF4-FFF2-40B4-BE49-F238E27FC236}">
                <a16:creationId xmlns:a16="http://schemas.microsoft.com/office/drawing/2014/main" id="{A354033E-5449-F534-B8FF-B934C4FFBE09}"/>
              </a:ext>
            </a:extLst>
          </p:cNvPr>
          <p:cNvPicPr>
            <a:picLocks noChangeAspect="1"/>
          </p:cNvPicPr>
          <p:nvPr/>
        </p:nvPicPr>
        <p:blipFill>
          <a:blip r:embed="rId2"/>
          <a:stretch>
            <a:fillRect/>
          </a:stretch>
        </p:blipFill>
        <p:spPr>
          <a:xfrm>
            <a:off x="183927" y="85284"/>
            <a:ext cx="6395524" cy="3292319"/>
          </a:xfrm>
          <a:prstGeom prst="rect">
            <a:avLst/>
          </a:prstGeom>
        </p:spPr>
      </p:pic>
      <p:pic>
        <p:nvPicPr>
          <p:cNvPr id="12" name="Picture 11">
            <a:extLst>
              <a:ext uri="{FF2B5EF4-FFF2-40B4-BE49-F238E27FC236}">
                <a16:creationId xmlns:a16="http://schemas.microsoft.com/office/drawing/2014/main" id="{EB79FA7F-0228-0E93-54AB-07A8E0867DE1}"/>
              </a:ext>
            </a:extLst>
          </p:cNvPr>
          <p:cNvPicPr>
            <a:picLocks noChangeAspect="1"/>
          </p:cNvPicPr>
          <p:nvPr/>
        </p:nvPicPr>
        <p:blipFill>
          <a:blip r:embed="rId3"/>
          <a:srcRect l="634" r="8345" b="-1"/>
          <a:stretch>
            <a:fillRect/>
          </a:stretch>
        </p:blipFill>
        <p:spPr>
          <a:xfrm>
            <a:off x="203316" y="2874857"/>
            <a:ext cx="3488925" cy="3941506"/>
          </a:xfrm>
          <a:prstGeom prst="rect">
            <a:avLst/>
          </a:prstGeom>
        </p:spPr>
      </p:pic>
      <p:pic>
        <p:nvPicPr>
          <p:cNvPr id="19" name="Picture 18">
            <a:extLst>
              <a:ext uri="{FF2B5EF4-FFF2-40B4-BE49-F238E27FC236}">
                <a16:creationId xmlns:a16="http://schemas.microsoft.com/office/drawing/2014/main" id="{8FC681C1-C3BB-B802-4FE0-12BCE9A902E9}"/>
              </a:ext>
            </a:extLst>
          </p:cNvPr>
          <p:cNvPicPr>
            <a:picLocks noChangeAspect="1"/>
          </p:cNvPicPr>
          <p:nvPr/>
        </p:nvPicPr>
        <p:blipFill>
          <a:blip r:embed="rId4"/>
          <a:stretch>
            <a:fillRect/>
          </a:stretch>
        </p:blipFill>
        <p:spPr>
          <a:xfrm>
            <a:off x="3417007" y="3194380"/>
            <a:ext cx="3437679" cy="3591223"/>
          </a:xfrm>
          <a:prstGeom prst="rect">
            <a:avLst/>
          </a:prstGeom>
        </p:spPr>
      </p:pic>
    </p:spTree>
    <p:extLst>
      <p:ext uri="{BB962C8B-B14F-4D97-AF65-F5344CB8AC3E}">
        <p14:creationId xmlns:p14="http://schemas.microsoft.com/office/powerpoint/2010/main" val="365947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C30A-07AC-2295-94D3-E166D294D2DC}"/>
              </a:ext>
            </a:extLst>
          </p:cNvPr>
          <p:cNvSpPr>
            <a:spLocks noGrp="1"/>
          </p:cNvSpPr>
          <p:nvPr>
            <p:ph type="title"/>
          </p:nvPr>
        </p:nvSpPr>
        <p:spPr/>
        <p:txBody>
          <a:bodyPr/>
          <a:lstStyle/>
          <a:p>
            <a:pPr algn="ctr"/>
            <a:r>
              <a:rPr lang="en-US" b="1" u="sng" dirty="0"/>
              <a:t>Half Termly Topics</a:t>
            </a:r>
          </a:p>
        </p:txBody>
      </p:sp>
      <p:sp>
        <p:nvSpPr>
          <p:cNvPr id="3" name="Content Placeholder 2">
            <a:extLst>
              <a:ext uri="{FF2B5EF4-FFF2-40B4-BE49-F238E27FC236}">
                <a16:creationId xmlns:a16="http://schemas.microsoft.com/office/drawing/2014/main" id="{268CC0AE-6C51-98BC-FD27-BCC338ADC2E4}"/>
              </a:ext>
            </a:extLst>
          </p:cNvPr>
          <p:cNvSpPr>
            <a:spLocks noGrp="1"/>
          </p:cNvSpPr>
          <p:nvPr>
            <p:ph idx="1"/>
          </p:nvPr>
        </p:nvSpPr>
        <p:spPr>
          <a:xfrm>
            <a:off x="838200" y="1825625"/>
            <a:ext cx="6119648" cy="3186213"/>
          </a:xfrm>
        </p:spPr>
        <p:txBody>
          <a:bodyPr>
            <a:normAutofit fontScale="92500" lnSpcReduction="10000"/>
          </a:bodyPr>
          <a:lstStyle/>
          <a:p>
            <a:pPr>
              <a:spcBef>
                <a:spcPct val="0"/>
              </a:spcBef>
            </a:pPr>
            <a:r>
              <a:rPr lang="en-GB" altLang="en-US" sz="2200" dirty="0">
                <a:latin typeface="+mn-lt"/>
                <a:cs typeface="Tahoma" panose="020B0604030504040204" pitchFamily="34" charset="0"/>
              </a:rPr>
              <a:t> </a:t>
            </a:r>
            <a:r>
              <a:rPr lang="en-GB" altLang="en-US" sz="2200" dirty="0">
                <a:latin typeface="+mj-lt"/>
                <a:cs typeface="Tahoma" panose="020B0604030504040204" pitchFamily="34" charset="0"/>
              </a:rPr>
              <a:t>We use topics as a springboard for learning. </a:t>
            </a:r>
          </a:p>
          <a:p>
            <a:pPr marL="0" indent="0">
              <a:spcBef>
                <a:spcPct val="0"/>
              </a:spcBef>
              <a:buNone/>
            </a:pPr>
            <a:endParaRPr lang="en-GB" altLang="en-US" sz="2200" dirty="0">
              <a:latin typeface="+mj-lt"/>
              <a:cs typeface="Tahoma" panose="020B0604030504040204" pitchFamily="34" charset="0"/>
            </a:endParaRPr>
          </a:p>
          <a:p>
            <a:pPr>
              <a:spcBef>
                <a:spcPct val="0"/>
              </a:spcBef>
            </a:pPr>
            <a:r>
              <a:rPr lang="en-GB" altLang="en-US" sz="2200" dirty="0">
                <a:latin typeface="+mj-lt"/>
                <a:cs typeface="Tahoma" panose="020B0604030504040204" pitchFamily="34" charset="0"/>
              </a:rPr>
              <a:t>We have a different story book each week that we share as a class and base our activities around this book.</a:t>
            </a:r>
          </a:p>
          <a:p>
            <a:pPr>
              <a:spcBef>
                <a:spcPct val="0"/>
              </a:spcBef>
            </a:pPr>
            <a:endParaRPr lang="en-GB" altLang="en-US" sz="2200" dirty="0">
              <a:latin typeface="+mj-lt"/>
              <a:cs typeface="Tahoma" panose="020B0604030504040204" pitchFamily="34" charset="0"/>
            </a:endParaRPr>
          </a:p>
          <a:p>
            <a:pPr>
              <a:spcBef>
                <a:spcPct val="0"/>
              </a:spcBef>
            </a:pPr>
            <a:r>
              <a:rPr lang="en-GB" altLang="en-US" sz="2200" dirty="0">
                <a:latin typeface="+mj-lt"/>
                <a:cs typeface="Tahoma" panose="020B0604030504040204" pitchFamily="34" charset="0"/>
              </a:rPr>
              <a:t> However, we also follow the children’s particular interests and enthusiasms and include them in the classroom activities.</a:t>
            </a:r>
          </a:p>
          <a:p>
            <a:pPr>
              <a:spcBef>
                <a:spcPct val="0"/>
              </a:spcBef>
            </a:pPr>
            <a:endParaRPr lang="en-GB" altLang="en-US" sz="2200" dirty="0">
              <a:latin typeface="+mj-lt"/>
              <a:cs typeface="Tahoma" panose="020B0604030504040204" pitchFamily="34" charset="0"/>
            </a:endParaRPr>
          </a:p>
          <a:p>
            <a:pPr>
              <a:spcBef>
                <a:spcPct val="0"/>
              </a:spcBef>
            </a:pPr>
            <a:r>
              <a:rPr lang="en-GB" altLang="en-US" sz="2200" dirty="0">
                <a:latin typeface="+mj-lt"/>
                <a:cs typeface="Tahoma" panose="020B0604030504040204" pitchFamily="34" charset="0"/>
              </a:rPr>
              <a:t>The children learn through practical play-based activities and spend part of each day learning outside.</a:t>
            </a:r>
          </a:p>
          <a:p>
            <a:pPr marL="0" indent="0">
              <a:spcBef>
                <a:spcPct val="0"/>
              </a:spcBef>
              <a:buNone/>
            </a:pPr>
            <a:endParaRPr lang="en-US" altLang="en-US" sz="2000" dirty="0">
              <a:latin typeface="+mn-lt"/>
            </a:endParaRPr>
          </a:p>
          <a:p>
            <a:endParaRPr lang="en-US" dirty="0"/>
          </a:p>
        </p:txBody>
      </p:sp>
      <p:graphicFrame>
        <p:nvGraphicFramePr>
          <p:cNvPr id="4" name="Table 3">
            <a:extLst>
              <a:ext uri="{FF2B5EF4-FFF2-40B4-BE49-F238E27FC236}">
                <a16:creationId xmlns:a16="http://schemas.microsoft.com/office/drawing/2014/main" id="{7D30AE3F-F8EC-556D-A01D-E1DE3047C512}"/>
              </a:ext>
            </a:extLst>
          </p:cNvPr>
          <p:cNvGraphicFramePr>
            <a:graphicFrameLocks noGrp="1"/>
          </p:cNvGraphicFramePr>
          <p:nvPr>
            <p:extLst>
              <p:ext uri="{D42A27DB-BD31-4B8C-83A1-F6EECF244321}">
                <p14:modId xmlns:p14="http://schemas.microsoft.com/office/powerpoint/2010/main" val="2239491409"/>
              </p:ext>
            </p:extLst>
          </p:nvPr>
        </p:nvGraphicFramePr>
        <p:xfrm>
          <a:off x="7310984" y="1825625"/>
          <a:ext cx="4277710" cy="3840264"/>
        </p:xfrm>
        <a:graphic>
          <a:graphicData uri="http://schemas.openxmlformats.org/drawingml/2006/table">
            <a:tbl>
              <a:tblPr firstRow="1" bandRow="1">
                <a:tableStyleId>{5C22544A-7EE6-4342-B048-85BDC9FD1C3A}</a:tableStyleId>
              </a:tblPr>
              <a:tblGrid>
                <a:gridCol w="1658929">
                  <a:extLst>
                    <a:ext uri="{9D8B030D-6E8A-4147-A177-3AD203B41FA5}">
                      <a16:colId xmlns:a16="http://schemas.microsoft.com/office/drawing/2014/main" val="20000"/>
                    </a:ext>
                  </a:extLst>
                </a:gridCol>
                <a:gridCol w="2618781">
                  <a:extLst>
                    <a:ext uri="{9D8B030D-6E8A-4147-A177-3AD203B41FA5}">
                      <a16:colId xmlns:a16="http://schemas.microsoft.com/office/drawing/2014/main" val="20001"/>
                    </a:ext>
                  </a:extLst>
                </a:gridCol>
              </a:tblGrid>
              <a:tr h="466431">
                <a:tc>
                  <a:txBody>
                    <a:bodyPr/>
                    <a:lstStyle/>
                    <a:p>
                      <a:pPr algn="l"/>
                      <a:r>
                        <a:rPr lang="en-US" alt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Autumn 1</a:t>
                      </a: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Amazing Me</a:t>
                      </a:r>
                    </a:p>
                    <a:p>
                      <a:endPar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18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Autumn 2</a:t>
                      </a:r>
                    </a:p>
                    <a:p>
                      <a:endPar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rPr>
                        <a:t>Celebrations</a:t>
                      </a: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18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Spring 1</a:t>
                      </a:r>
                    </a:p>
                    <a:p>
                      <a:endPar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rPr>
                        <a:t>Traditional Tales</a:t>
                      </a: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18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a:solidFill>
                            <a:schemeClr val="tx1"/>
                          </a:solidFill>
                          <a:latin typeface="Tahoma" panose="020B0604030504040204" pitchFamily="34" charset="0"/>
                          <a:ea typeface="Tahoma" panose="020B0604030504040204" pitchFamily="34" charset="0"/>
                          <a:cs typeface="Tahoma" panose="020B0604030504040204" pitchFamily="34" charset="0"/>
                        </a:rPr>
                        <a:t>Spring 2</a:t>
                      </a:r>
                    </a:p>
                    <a:p>
                      <a:endParaRPr lang="en-GB" sz="1800" b="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rPr>
                        <a:t>It’s Spring</a:t>
                      </a:r>
                    </a:p>
                    <a:p>
                      <a:endPar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18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a:solidFill>
                            <a:schemeClr val="tx1"/>
                          </a:solidFill>
                          <a:latin typeface="Tahoma" panose="020B0604030504040204" pitchFamily="34" charset="0"/>
                          <a:ea typeface="Tahoma" panose="020B0604030504040204" pitchFamily="34" charset="0"/>
                          <a:cs typeface="Tahoma" panose="020B0604030504040204" pitchFamily="34" charset="0"/>
                        </a:rPr>
                        <a:t>Summer 1</a:t>
                      </a:r>
                    </a:p>
                    <a:p>
                      <a:endParaRPr lang="en-GB" sz="1800" b="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Going on a Journey</a:t>
                      </a:r>
                      <a:endPar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18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Summer 2</a:t>
                      </a:r>
                    </a:p>
                    <a:p>
                      <a:endPar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Our Wonderful World</a:t>
                      </a:r>
                      <a:endParaRPr lang="en-GB"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19220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CD28-F3E6-0B96-46AC-58B4B0F012A2}"/>
              </a:ext>
            </a:extLst>
          </p:cNvPr>
          <p:cNvSpPr>
            <a:spLocks noGrp="1"/>
          </p:cNvSpPr>
          <p:nvPr>
            <p:ph type="title"/>
          </p:nvPr>
        </p:nvSpPr>
        <p:spPr>
          <a:xfrm>
            <a:off x="2320688" y="595963"/>
            <a:ext cx="8596668" cy="1320800"/>
          </a:xfrm>
        </p:spPr>
        <p:txBody>
          <a:bodyPr>
            <a:normAutofit/>
          </a:bodyPr>
          <a:lstStyle/>
          <a:p>
            <a:r>
              <a:rPr lang="en-US" sz="3600" b="1" u="sng" dirty="0">
                <a:latin typeface="Calibri" panose="020F0502020204030204" pitchFamily="34" charset="0"/>
                <a:ea typeface="Calibri" panose="020F0502020204030204" pitchFamily="34" charset="0"/>
                <a:cs typeface="Calibri" panose="020F0502020204030204" pitchFamily="34" charset="0"/>
              </a:rPr>
              <a:t>Phonics and Reading</a:t>
            </a:r>
          </a:p>
        </p:txBody>
      </p:sp>
      <p:sp>
        <p:nvSpPr>
          <p:cNvPr id="19" name="Content Placeholder 18">
            <a:extLst>
              <a:ext uri="{FF2B5EF4-FFF2-40B4-BE49-F238E27FC236}">
                <a16:creationId xmlns:a16="http://schemas.microsoft.com/office/drawing/2014/main" id="{73CF8162-DBA0-95B1-C7A7-F8309F67A782}"/>
              </a:ext>
            </a:extLst>
          </p:cNvPr>
          <p:cNvSpPr>
            <a:spLocks noGrp="1"/>
          </p:cNvSpPr>
          <p:nvPr>
            <p:ph idx="1"/>
          </p:nvPr>
        </p:nvSpPr>
        <p:spPr>
          <a:xfrm>
            <a:off x="838200" y="1446835"/>
            <a:ext cx="10515600" cy="4730128"/>
          </a:xfrm>
        </p:spPr>
        <p:txBody>
          <a:bodyPr/>
          <a:lstStyle/>
          <a:p>
            <a:endParaRPr lang="en-US" dirty="0"/>
          </a:p>
        </p:txBody>
      </p:sp>
      <p:sp>
        <p:nvSpPr>
          <p:cNvPr id="7" name="TextBox 6">
            <a:extLst>
              <a:ext uri="{FF2B5EF4-FFF2-40B4-BE49-F238E27FC236}">
                <a16:creationId xmlns:a16="http://schemas.microsoft.com/office/drawing/2014/main" id="{45372A0A-9217-3997-CE46-31D4772D8933}"/>
              </a:ext>
            </a:extLst>
          </p:cNvPr>
          <p:cNvSpPr txBox="1"/>
          <p:nvPr/>
        </p:nvSpPr>
        <p:spPr>
          <a:xfrm>
            <a:off x="715733" y="1690688"/>
            <a:ext cx="8575912" cy="3444020"/>
          </a:xfrm>
          <a:prstGeom prst="rect">
            <a:avLst/>
          </a:prstGeom>
          <a:noFill/>
        </p:spPr>
        <p:txBody>
          <a:bodyPr wrap="square">
            <a:spAutoFit/>
          </a:bodyPr>
          <a:lstStyle/>
          <a:p>
            <a:pPr fontAlgn="t">
              <a:lnSpc>
                <a:spcPct val="110000"/>
              </a:lnSpc>
            </a:pPr>
            <a:r>
              <a:rPr lang="en-GB" sz="2000" dirty="0">
                <a:latin typeface="Calibri Light" panose="020F0302020204030204" pitchFamily="34" charset="0"/>
                <a:ea typeface="Calibri Light" panose="020F0302020204030204" pitchFamily="34" charset="0"/>
                <a:cs typeface="Calibri Light" panose="020F0302020204030204" pitchFamily="34" charset="0"/>
              </a:rPr>
              <a:t>The ability to read and write is a key life skill that paves the way to success at school and in the world beyond. </a:t>
            </a:r>
          </a:p>
          <a:p>
            <a:pPr fontAlgn="t">
              <a:lnSpc>
                <a:spcPct val="110000"/>
              </a:lnSpc>
            </a:pPr>
            <a:endParaRPr lang="en-GB" sz="2000" dirty="0">
              <a:latin typeface="Calibri Light" panose="020F0302020204030204" pitchFamily="34" charset="0"/>
              <a:ea typeface="Calibri Light" panose="020F0302020204030204" pitchFamily="34" charset="0"/>
              <a:cs typeface="Calibri Light" panose="020F0302020204030204" pitchFamily="34" charset="0"/>
            </a:endParaRPr>
          </a:p>
          <a:p>
            <a:pPr fontAlgn="t">
              <a:lnSpc>
                <a:spcPct val="110000"/>
              </a:lnSpc>
            </a:pPr>
            <a:r>
              <a:rPr lang="en-GB" sz="2000" dirty="0">
                <a:latin typeface="Calibri Light" panose="020F0302020204030204" pitchFamily="34" charset="0"/>
                <a:ea typeface="Calibri Light" panose="020F0302020204030204" pitchFamily="34" charset="0"/>
                <a:cs typeface="Calibri Light" panose="020F0302020204030204" pitchFamily="34" charset="0"/>
              </a:rPr>
              <a:t>Children learn to read more easily if they love books. We </a:t>
            </a:r>
            <a:r>
              <a:rPr lang="en-GB" sz="2000" b="1"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foster a love of books</a:t>
            </a:r>
            <a:r>
              <a:rPr lang="en-GB" sz="20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 </a:t>
            </a:r>
            <a:r>
              <a:rPr lang="en-GB" sz="2000" dirty="0">
                <a:latin typeface="Calibri Light" panose="020F0302020204030204" pitchFamily="34" charset="0"/>
                <a:ea typeface="Calibri Light" panose="020F0302020204030204" pitchFamily="34" charset="0"/>
                <a:cs typeface="Calibri Light" panose="020F0302020204030204" pitchFamily="34" charset="0"/>
              </a:rPr>
              <a:t>by using a core book as a stimulus for all our weekly activities. We call this our ‘</a:t>
            </a:r>
            <a:r>
              <a:rPr lang="en-GB" sz="2000" b="1"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Book of the Week</a:t>
            </a:r>
            <a:r>
              <a:rPr lang="en-GB" sz="2000" dirty="0">
                <a:latin typeface="Calibri Light" panose="020F0302020204030204" pitchFamily="34" charset="0"/>
                <a:ea typeface="Calibri Light" panose="020F0302020204030204" pitchFamily="34" charset="0"/>
                <a:cs typeface="Calibri Light" panose="020F0302020204030204" pitchFamily="34" charset="0"/>
              </a:rPr>
              <a:t>’ and it is displayed in our inviting class book area. Our end of day story is  from a carefully chosen selection of significant authors. Over the course of the year </a:t>
            </a:r>
            <a:r>
              <a:rPr lang="en-GB" altLang="en-US" sz="2000" dirty="0">
                <a:latin typeface="Calibri Light" panose="020F0302020204030204" pitchFamily="34" charset="0"/>
                <a:ea typeface="Calibri Light" panose="020F0302020204030204" pitchFamily="34" charset="0"/>
                <a:cs typeface="Calibri Light" panose="020F0302020204030204" pitchFamily="34" charset="0"/>
              </a:rPr>
              <a:t>there all areas of learning are covered and the children will experience a varied and diverse diet of books.</a:t>
            </a:r>
          </a:p>
          <a:p>
            <a:pPr fontAlgn="t">
              <a:lnSpc>
                <a:spcPct val="110000"/>
              </a:lnSpc>
            </a:pPr>
            <a:endParaRPr lang="en-GB" sz="1800" dirty="0"/>
          </a:p>
        </p:txBody>
      </p:sp>
      <p:pic>
        <p:nvPicPr>
          <p:cNvPr id="8" name="Picture 7">
            <a:extLst>
              <a:ext uri="{FF2B5EF4-FFF2-40B4-BE49-F238E27FC236}">
                <a16:creationId xmlns:a16="http://schemas.microsoft.com/office/drawing/2014/main" id="{AD4C3F20-F1F5-1A50-3A50-2C6241FCA2FB}"/>
              </a:ext>
            </a:extLst>
          </p:cNvPr>
          <p:cNvPicPr>
            <a:picLocks noChangeAspect="1"/>
          </p:cNvPicPr>
          <p:nvPr/>
        </p:nvPicPr>
        <p:blipFill>
          <a:blip r:embed="rId2"/>
          <a:stretch>
            <a:fillRect/>
          </a:stretch>
        </p:blipFill>
        <p:spPr>
          <a:xfrm>
            <a:off x="10231556" y="324972"/>
            <a:ext cx="1358900" cy="1498600"/>
          </a:xfrm>
          <a:prstGeom prst="rect">
            <a:avLst/>
          </a:prstGeom>
        </p:spPr>
      </p:pic>
      <p:pic>
        <p:nvPicPr>
          <p:cNvPr id="9" name="Picture 8">
            <a:extLst>
              <a:ext uri="{FF2B5EF4-FFF2-40B4-BE49-F238E27FC236}">
                <a16:creationId xmlns:a16="http://schemas.microsoft.com/office/drawing/2014/main" id="{179FA1E4-1F4A-7AF9-B36E-AF99083483D8}"/>
              </a:ext>
            </a:extLst>
          </p:cNvPr>
          <p:cNvPicPr>
            <a:picLocks noChangeAspect="1"/>
          </p:cNvPicPr>
          <p:nvPr/>
        </p:nvPicPr>
        <p:blipFill>
          <a:blip r:embed="rId3"/>
          <a:stretch>
            <a:fillRect/>
          </a:stretch>
        </p:blipFill>
        <p:spPr>
          <a:xfrm>
            <a:off x="10180756" y="1908899"/>
            <a:ext cx="1473200" cy="1371600"/>
          </a:xfrm>
          <a:prstGeom prst="rect">
            <a:avLst/>
          </a:prstGeom>
        </p:spPr>
      </p:pic>
      <p:pic>
        <p:nvPicPr>
          <p:cNvPr id="10" name="Picture 9">
            <a:extLst>
              <a:ext uri="{FF2B5EF4-FFF2-40B4-BE49-F238E27FC236}">
                <a16:creationId xmlns:a16="http://schemas.microsoft.com/office/drawing/2014/main" id="{65667151-2A4D-CCB0-66E5-3663FC72474B}"/>
              </a:ext>
            </a:extLst>
          </p:cNvPr>
          <p:cNvPicPr>
            <a:picLocks noChangeAspect="1"/>
          </p:cNvPicPr>
          <p:nvPr/>
        </p:nvPicPr>
        <p:blipFill>
          <a:blip r:embed="rId4"/>
          <a:stretch>
            <a:fillRect/>
          </a:stretch>
        </p:blipFill>
        <p:spPr>
          <a:xfrm>
            <a:off x="10231556" y="3373690"/>
            <a:ext cx="1422400" cy="1422400"/>
          </a:xfrm>
          <a:prstGeom prst="rect">
            <a:avLst/>
          </a:prstGeom>
        </p:spPr>
      </p:pic>
      <p:pic>
        <p:nvPicPr>
          <p:cNvPr id="11" name="Picture 10">
            <a:extLst>
              <a:ext uri="{FF2B5EF4-FFF2-40B4-BE49-F238E27FC236}">
                <a16:creationId xmlns:a16="http://schemas.microsoft.com/office/drawing/2014/main" id="{05CD1176-C4D6-EF1B-B9D7-CD32DBD7ABDE}"/>
              </a:ext>
            </a:extLst>
          </p:cNvPr>
          <p:cNvPicPr>
            <a:picLocks noChangeAspect="1"/>
          </p:cNvPicPr>
          <p:nvPr/>
        </p:nvPicPr>
        <p:blipFill>
          <a:blip r:embed="rId5"/>
          <a:stretch>
            <a:fillRect/>
          </a:stretch>
        </p:blipFill>
        <p:spPr>
          <a:xfrm>
            <a:off x="10276006" y="4983023"/>
            <a:ext cx="1270000" cy="1557867"/>
          </a:xfrm>
          <a:prstGeom prst="rect">
            <a:avLst/>
          </a:prstGeom>
        </p:spPr>
      </p:pic>
      <p:pic>
        <p:nvPicPr>
          <p:cNvPr id="12" name="Picture 11">
            <a:extLst>
              <a:ext uri="{FF2B5EF4-FFF2-40B4-BE49-F238E27FC236}">
                <a16:creationId xmlns:a16="http://schemas.microsoft.com/office/drawing/2014/main" id="{3FEED2D3-5EB4-5A42-F70E-29E18AEA9E94}"/>
              </a:ext>
            </a:extLst>
          </p:cNvPr>
          <p:cNvPicPr>
            <a:picLocks noChangeAspect="1"/>
          </p:cNvPicPr>
          <p:nvPr/>
        </p:nvPicPr>
        <p:blipFill>
          <a:blip r:embed="rId6"/>
          <a:stretch>
            <a:fillRect/>
          </a:stretch>
        </p:blipFill>
        <p:spPr>
          <a:xfrm>
            <a:off x="2365054" y="4940690"/>
            <a:ext cx="1422400" cy="1422400"/>
          </a:xfrm>
          <a:prstGeom prst="rect">
            <a:avLst/>
          </a:prstGeom>
          <a:ln>
            <a:solidFill>
              <a:schemeClr val="tx1"/>
            </a:solidFill>
          </a:ln>
        </p:spPr>
      </p:pic>
      <p:pic>
        <p:nvPicPr>
          <p:cNvPr id="13" name="Picture 12">
            <a:extLst>
              <a:ext uri="{FF2B5EF4-FFF2-40B4-BE49-F238E27FC236}">
                <a16:creationId xmlns:a16="http://schemas.microsoft.com/office/drawing/2014/main" id="{CA79305A-26CA-DBF3-E6C0-DFDBFFB5A648}"/>
              </a:ext>
            </a:extLst>
          </p:cNvPr>
          <p:cNvPicPr>
            <a:picLocks noChangeAspect="1"/>
          </p:cNvPicPr>
          <p:nvPr/>
        </p:nvPicPr>
        <p:blipFill>
          <a:blip r:embed="rId7"/>
          <a:stretch>
            <a:fillRect/>
          </a:stretch>
        </p:blipFill>
        <p:spPr>
          <a:xfrm>
            <a:off x="3979879" y="4940690"/>
            <a:ext cx="1270000" cy="1578919"/>
          </a:xfrm>
          <a:prstGeom prst="rect">
            <a:avLst/>
          </a:prstGeom>
        </p:spPr>
      </p:pic>
      <p:pic>
        <p:nvPicPr>
          <p:cNvPr id="14" name="Picture 13">
            <a:extLst>
              <a:ext uri="{FF2B5EF4-FFF2-40B4-BE49-F238E27FC236}">
                <a16:creationId xmlns:a16="http://schemas.microsoft.com/office/drawing/2014/main" id="{C141959B-4A6C-00B2-6FD2-8C308C43801C}"/>
              </a:ext>
            </a:extLst>
          </p:cNvPr>
          <p:cNvPicPr>
            <a:picLocks noChangeAspect="1"/>
          </p:cNvPicPr>
          <p:nvPr/>
        </p:nvPicPr>
        <p:blipFill>
          <a:blip r:embed="rId8"/>
          <a:stretch>
            <a:fillRect/>
          </a:stretch>
        </p:blipFill>
        <p:spPr>
          <a:xfrm>
            <a:off x="5442303" y="4940690"/>
            <a:ext cx="1270000" cy="1600200"/>
          </a:xfrm>
          <a:prstGeom prst="rect">
            <a:avLst/>
          </a:prstGeom>
        </p:spPr>
      </p:pic>
      <p:pic>
        <p:nvPicPr>
          <p:cNvPr id="15" name="Picture 14">
            <a:extLst>
              <a:ext uri="{FF2B5EF4-FFF2-40B4-BE49-F238E27FC236}">
                <a16:creationId xmlns:a16="http://schemas.microsoft.com/office/drawing/2014/main" id="{00121E06-C4F5-F22B-3F6A-56855683531D}"/>
              </a:ext>
            </a:extLst>
          </p:cNvPr>
          <p:cNvPicPr>
            <a:picLocks noChangeAspect="1"/>
          </p:cNvPicPr>
          <p:nvPr/>
        </p:nvPicPr>
        <p:blipFill>
          <a:blip r:embed="rId9"/>
          <a:stretch>
            <a:fillRect/>
          </a:stretch>
        </p:blipFill>
        <p:spPr>
          <a:xfrm>
            <a:off x="8650295" y="4983023"/>
            <a:ext cx="1282700" cy="1574800"/>
          </a:xfrm>
          <a:prstGeom prst="rect">
            <a:avLst/>
          </a:prstGeom>
        </p:spPr>
      </p:pic>
      <p:pic>
        <p:nvPicPr>
          <p:cNvPr id="16" name="Picture 15">
            <a:extLst>
              <a:ext uri="{FF2B5EF4-FFF2-40B4-BE49-F238E27FC236}">
                <a16:creationId xmlns:a16="http://schemas.microsoft.com/office/drawing/2014/main" id="{4EE48EC7-FB19-B85C-DD2A-49387EC1C3F2}"/>
              </a:ext>
            </a:extLst>
          </p:cNvPr>
          <p:cNvPicPr>
            <a:picLocks noChangeAspect="1"/>
          </p:cNvPicPr>
          <p:nvPr/>
        </p:nvPicPr>
        <p:blipFill>
          <a:blip r:embed="rId10"/>
          <a:stretch>
            <a:fillRect/>
          </a:stretch>
        </p:blipFill>
        <p:spPr>
          <a:xfrm>
            <a:off x="6904728" y="4983022"/>
            <a:ext cx="1402556" cy="1574799"/>
          </a:xfrm>
          <a:prstGeom prst="rect">
            <a:avLst/>
          </a:prstGeom>
        </p:spPr>
      </p:pic>
      <p:pic>
        <p:nvPicPr>
          <p:cNvPr id="17" name="Picture 16">
            <a:extLst>
              <a:ext uri="{FF2B5EF4-FFF2-40B4-BE49-F238E27FC236}">
                <a16:creationId xmlns:a16="http://schemas.microsoft.com/office/drawing/2014/main" id="{46B1B2A3-CA4F-0C2C-110B-A2AAE4058742}"/>
              </a:ext>
            </a:extLst>
          </p:cNvPr>
          <p:cNvPicPr>
            <a:picLocks noChangeAspect="1"/>
          </p:cNvPicPr>
          <p:nvPr/>
        </p:nvPicPr>
        <p:blipFill>
          <a:blip r:embed="rId11"/>
          <a:stretch>
            <a:fillRect/>
          </a:stretch>
        </p:blipFill>
        <p:spPr>
          <a:xfrm>
            <a:off x="1103586" y="4940690"/>
            <a:ext cx="1069043" cy="1455718"/>
          </a:xfrm>
          <a:prstGeom prst="rect">
            <a:avLst/>
          </a:prstGeom>
        </p:spPr>
      </p:pic>
    </p:spTree>
    <p:extLst>
      <p:ext uri="{BB962C8B-B14F-4D97-AF65-F5344CB8AC3E}">
        <p14:creationId xmlns:p14="http://schemas.microsoft.com/office/powerpoint/2010/main" val="1076897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5DE2-8F67-F8A8-002B-1425EDECA19B}"/>
              </a:ext>
            </a:extLst>
          </p:cNvPr>
          <p:cNvSpPr>
            <a:spLocks noGrp="1"/>
          </p:cNvSpPr>
          <p:nvPr>
            <p:ph type="title"/>
          </p:nvPr>
        </p:nvSpPr>
        <p:spPr>
          <a:xfrm>
            <a:off x="2760015" y="184314"/>
            <a:ext cx="8596668" cy="1320800"/>
          </a:xfrm>
        </p:spPr>
        <p:txBody>
          <a:bodyPr>
            <a:normAutofit/>
          </a:bodyPr>
          <a:lstStyle/>
          <a:p>
            <a:r>
              <a:rPr lang="en-US" sz="3600" b="1" u="sng" dirty="0">
                <a:latin typeface="Calibri" panose="020F0502020204030204" pitchFamily="34" charset="0"/>
                <a:ea typeface="Calibri" panose="020F0502020204030204" pitchFamily="34" charset="0"/>
                <a:cs typeface="Calibri" panose="020F0502020204030204" pitchFamily="34" charset="0"/>
              </a:rPr>
              <a:t>Daily Phonics Session</a:t>
            </a:r>
          </a:p>
        </p:txBody>
      </p:sp>
      <p:pic>
        <p:nvPicPr>
          <p:cNvPr id="4" name="Content Placeholder 4">
            <a:extLst>
              <a:ext uri="{FF2B5EF4-FFF2-40B4-BE49-F238E27FC236}">
                <a16:creationId xmlns:a16="http://schemas.microsoft.com/office/drawing/2014/main" id="{9739CB8C-3E33-1618-83DD-0115747AE241}"/>
              </a:ext>
            </a:extLst>
          </p:cNvPr>
          <p:cNvPicPr>
            <a:picLocks noGrp="1" noChangeAspect="1"/>
          </p:cNvPicPr>
          <p:nvPr>
            <p:ph idx="1"/>
          </p:nvPr>
        </p:nvPicPr>
        <p:blipFill rotWithShape="1">
          <a:blip r:embed="rId2"/>
          <a:srcRect r="5958"/>
          <a:stretch/>
        </p:blipFill>
        <p:spPr>
          <a:xfrm>
            <a:off x="232187" y="150106"/>
            <a:ext cx="1432547" cy="1097781"/>
          </a:xfrm>
        </p:spPr>
      </p:pic>
      <p:sp>
        <p:nvSpPr>
          <p:cNvPr id="5" name="Content Placeholder 2">
            <a:extLst>
              <a:ext uri="{FF2B5EF4-FFF2-40B4-BE49-F238E27FC236}">
                <a16:creationId xmlns:a16="http://schemas.microsoft.com/office/drawing/2014/main" id="{BC5FF0BE-9A07-685F-1870-43D3C6377106}"/>
              </a:ext>
            </a:extLst>
          </p:cNvPr>
          <p:cNvSpPr txBox="1">
            <a:spLocks/>
          </p:cNvSpPr>
          <p:nvPr/>
        </p:nvSpPr>
        <p:spPr>
          <a:xfrm>
            <a:off x="232187" y="1612469"/>
            <a:ext cx="5411993" cy="5223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170" indent="-344170" fontAlgn="t">
              <a:lnSpc>
                <a:spcPct val="110000"/>
              </a:lnSpc>
            </a:pPr>
            <a:r>
              <a:rPr lang="en-GB" sz="1800" dirty="0">
                <a:latin typeface="Calibri Light" panose="020F0302020204030204" pitchFamily="34" charset="0"/>
                <a:ea typeface="Calibri Light" panose="020F0302020204030204" pitchFamily="34" charset="0"/>
                <a:cs typeface="Calibri Light" panose="020F0302020204030204" pitchFamily="34" charset="0"/>
              </a:rPr>
              <a:t>Each day the children take part in a </a:t>
            </a:r>
            <a:r>
              <a:rPr lang="en-GB" sz="18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daily phonics session</a:t>
            </a:r>
            <a:r>
              <a:rPr lang="en-GB" sz="1800" b="1"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 </a:t>
            </a:r>
            <a:r>
              <a:rPr lang="en-GB" sz="1800" dirty="0">
                <a:latin typeface="Calibri Light" panose="020F0302020204030204" pitchFamily="34" charset="0"/>
                <a:ea typeface="Calibri Light" panose="020F0302020204030204" pitchFamily="34" charset="0"/>
                <a:cs typeface="Calibri Light" panose="020F0302020204030204" pitchFamily="34" charset="0"/>
              </a:rPr>
              <a:t>which is the systematic method of teaching reading based on learning the sounds that the letters of the alphabet represent. </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p>
            <a:pPr marL="344170" indent="-344170" fontAlgn="t">
              <a:lnSpc>
                <a:spcPct val="110000"/>
              </a:lnSpc>
            </a:pPr>
            <a:r>
              <a:rPr lang="en-GB" sz="1800" dirty="0">
                <a:latin typeface="Calibri Light" panose="020F0302020204030204" pitchFamily="34" charset="0"/>
                <a:ea typeface="Calibri Light" panose="020F0302020204030204" pitchFamily="34" charset="0"/>
                <a:cs typeface="Calibri Light" panose="020F0302020204030204" pitchFamily="34" charset="0"/>
              </a:rPr>
              <a:t>Some sounds come from single letters and other sounds are made by a combination of letters     e.g. ‘</a:t>
            </a:r>
            <a:r>
              <a:rPr lang="en-GB" sz="1800" dirty="0" err="1">
                <a:latin typeface="Calibri Light" panose="020F0302020204030204" pitchFamily="34" charset="0"/>
                <a:ea typeface="Calibri Light" panose="020F0302020204030204" pitchFamily="34" charset="0"/>
                <a:cs typeface="Calibri Light" panose="020F0302020204030204" pitchFamily="34" charset="0"/>
              </a:rPr>
              <a:t>oo</a:t>
            </a:r>
            <a:r>
              <a:rPr lang="en-GB" sz="1800" dirty="0">
                <a:latin typeface="Calibri Light" panose="020F0302020204030204" pitchFamily="34" charset="0"/>
                <a:ea typeface="Calibri Light" panose="020F0302020204030204" pitchFamily="34" charset="0"/>
                <a:cs typeface="Calibri Light" panose="020F0302020204030204" pitchFamily="34" charset="0"/>
              </a:rPr>
              <a:t>’, ‘</a:t>
            </a:r>
            <a:r>
              <a:rPr lang="en-GB" sz="1800" dirty="0" err="1">
                <a:latin typeface="Calibri Light" panose="020F0302020204030204" pitchFamily="34" charset="0"/>
                <a:ea typeface="Calibri Light" panose="020F0302020204030204" pitchFamily="34" charset="0"/>
                <a:cs typeface="Calibri Light" panose="020F0302020204030204" pitchFamily="34" charset="0"/>
              </a:rPr>
              <a:t>igh</a:t>
            </a:r>
            <a:r>
              <a:rPr lang="en-GB" sz="1800" dirty="0">
                <a:latin typeface="Calibri Light" panose="020F0302020204030204" pitchFamily="34" charset="0"/>
                <a:ea typeface="Calibri Light" panose="020F0302020204030204" pitchFamily="34" charset="0"/>
                <a:cs typeface="Calibri Light" panose="020F0302020204030204" pitchFamily="34" charset="0"/>
              </a:rPr>
              <a:t>’</a:t>
            </a:r>
          </a:p>
          <a:p>
            <a:pPr fontAlgn="t">
              <a:lnSpc>
                <a:spcPct val="110000"/>
              </a:lnSpc>
            </a:pPr>
            <a:r>
              <a:rPr lang="en-GB" sz="1800" dirty="0">
                <a:latin typeface="Calibri Light" panose="020F0302020204030204" pitchFamily="34" charset="0"/>
                <a:ea typeface="Calibri Light" panose="020F0302020204030204" pitchFamily="34" charset="0"/>
                <a:cs typeface="Calibri Light" panose="020F0302020204030204" pitchFamily="34" charset="0"/>
              </a:rPr>
              <a:t>The teaching of phonics is divided into 6 phases. In Reception children will experience phases 1-4.</a:t>
            </a:r>
          </a:p>
          <a:p>
            <a:pPr fontAlgn="t">
              <a:lnSpc>
                <a:spcPct val="110000"/>
              </a:lnSpc>
            </a:pPr>
            <a:r>
              <a:rPr lang="en-GB" sz="1800" dirty="0">
                <a:latin typeface="Calibri Light" panose="020F0302020204030204" pitchFamily="34" charset="0"/>
                <a:ea typeface="Calibri Light" panose="020F0302020204030204" pitchFamily="34" charset="0"/>
                <a:cs typeface="Calibri Light" panose="020F0302020204030204" pitchFamily="34" charset="0"/>
              </a:rPr>
              <a:t>We use the terms:</a:t>
            </a:r>
          </a:p>
          <a:p>
            <a:pPr marL="0" indent="0" fontAlgn="t">
              <a:lnSpc>
                <a:spcPct val="110000"/>
              </a:lnSpc>
              <a:buNone/>
            </a:pPr>
            <a:r>
              <a:rPr lang="en-GB" sz="1800" dirty="0">
                <a:latin typeface="Calibri Light" panose="020F0302020204030204" pitchFamily="34" charset="0"/>
                <a:ea typeface="Calibri Light" panose="020F0302020204030204" pitchFamily="34" charset="0"/>
                <a:cs typeface="Calibri Light" panose="020F0302020204030204" pitchFamily="34" charset="0"/>
              </a:rPr>
              <a:t>    Phonemes - sounds</a:t>
            </a:r>
          </a:p>
          <a:p>
            <a:pPr marL="0" indent="0" fontAlgn="t">
              <a:lnSpc>
                <a:spcPct val="110000"/>
              </a:lnSpc>
              <a:buNone/>
            </a:pPr>
            <a:r>
              <a:rPr lang="en-GB" sz="1800" dirty="0">
                <a:latin typeface="Calibri Light" panose="020F0302020204030204" pitchFamily="34" charset="0"/>
                <a:ea typeface="Calibri Light" panose="020F0302020204030204" pitchFamily="34" charset="0"/>
                <a:cs typeface="Calibri Light" panose="020F0302020204030204" pitchFamily="34" charset="0"/>
              </a:rPr>
              <a:t>    Graphemes – letter shapes</a:t>
            </a:r>
          </a:p>
          <a:p>
            <a:pPr marL="344170" indent="-344170">
              <a:lnSpc>
                <a:spcPct val="110000"/>
              </a:lnSpc>
            </a:pPr>
            <a:endParaRPr lang="en-US" sz="1600" dirty="0">
              <a:cs typeface="Arial" panose="020B0604020202020204"/>
            </a:endParaRPr>
          </a:p>
        </p:txBody>
      </p:sp>
      <p:sp>
        <p:nvSpPr>
          <p:cNvPr id="6" name="TextBox 5">
            <a:extLst>
              <a:ext uri="{FF2B5EF4-FFF2-40B4-BE49-F238E27FC236}">
                <a16:creationId xmlns:a16="http://schemas.microsoft.com/office/drawing/2014/main" id="{E6C7F692-D5CA-3B89-D7F7-688134B613C1}"/>
              </a:ext>
            </a:extLst>
          </p:cNvPr>
          <p:cNvSpPr txBox="1"/>
          <p:nvPr/>
        </p:nvSpPr>
        <p:spPr>
          <a:xfrm>
            <a:off x="6240946" y="1612469"/>
            <a:ext cx="5560098" cy="4481355"/>
          </a:xfrm>
          <a:prstGeom prst="rect">
            <a:avLst/>
          </a:prstGeom>
          <a:noFill/>
        </p:spPr>
        <p:txBody>
          <a:bodyPr wrap="square">
            <a:spAutoFit/>
          </a:bodyPr>
          <a:lstStyle/>
          <a:p>
            <a:pPr algn="ctr">
              <a:lnSpc>
                <a:spcPct val="110000"/>
              </a:lnSpc>
            </a:pPr>
            <a:r>
              <a:rPr lang="en-GB" sz="1800" b="1" u="sng" dirty="0">
                <a:latin typeface="Calibri Light" panose="020F0302020204030204" pitchFamily="34" charset="0"/>
                <a:ea typeface="Calibri Light" panose="020F0302020204030204" pitchFamily="34" charset="0"/>
                <a:cs typeface="Calibri Light" panose="020F0302020204030204" pitchFamily="34" charset="0"/>
              </a:rPr>
              <a:t>Phase 2</a:t>
            </a:r>
          </a:p>
          <a:p>
            <a:pPr>
              <a:lnSpc>
                <a:spcPct val="110000"/>
              </a:lnSpc>
            </a:pPr>
            <a:r>
              <a:rPr lang="en-GB" sz="1800" dirty="0">
                <a:latin typeface="Calibri Light" panose="020F0302020204030204" pitchFamily="34" charset="0"/>
                <a:ea typeface="Calibri Light" panose="020F0302020204030204" pitchFamily="34" charset="0"/>
                <a:cs typeface="Calibri Light" panose="020F0302020204030204" pitchFamily="34" charset="0"/>
              </a:rPr>
              <a:t>The children focus on recognising each letter by sight and saying its sound as they do the corresponding action. They read flashcards and play games throughout the day.</a:t>
            </a:r>
          </a:p>
          <a:p>
            <a:pPr marL="344170" indent="-344170"/>
            <a:r>
              <a:rPr lang="en-GB" sz="1800" dirty="0">
                <a:latin typeface="Calibri Light" panose="020F0302020204030204" pitchFamily="34" charset="0"/>
                <a:ea typeface="Calibri Light" panose="020F0302020204030204" pitchFamily="34" charset="0"/>
                <a:cs typeface="Calibri Light" panose="020F0302020204030204" pitchFamily="34" charset="0"/>
              </a:rPr>
              <a:t>The next step is very important as they</a:t>
            </a:r>
            <a:r>
              <a:rPr lang="en-GB" sz="1800" b="1" dirty="0">
                <a:latin typeface="Calibri Light" panose="020F0302020204030204" pitchFamily="34" charset="0"/>
                <a:ea typeface="Calibri Light" panose="020F0302020204030204" pitchFamily="34" charset="0"/>
                <a:cs typeface="Calibri Light" panose="020F0302020204030204" pitchFamily="34" charset="0"/>
              </a:rPr>
              <a:t> </a:t>
            </a:r>
            <a:r>
              <a:rPr lang="en-GB" sz="18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blend letters to read words.</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p>
            <a:pPr marL="344170" indent="-344170"/>
            <a:r>
              <a:rPr lang="en-GB" sz="1800" dirty="0">
                <a:latin typeface="Calibri Light" panose="020F0302020204030204" pitchFamily="34" charset="0"/>
                <a:ea typeface="Calibri Light" panose="020F0302020204030204" pitchFamily="34" charset="0"/>
                <a:cs typeface="Calibri Light" panose="020F0302020204030204" pitchFamily="34" charset="0"/>
              </a:rPr>
              <a:t>The children look at words and point to each letter, quickly saying the corresponding sound. e.g. m-a-t.</a:t>
            </a:r>
          </a:p>
          <a:p>
            <a:pPr marL="344170" indent="-344170"/>
            <a:r>
              <a:rPr lang="en-GB" sz="1800" dirty="0">
                <a:latin typeface="Calibri Light" panose="020F0302020204030204" pitchFamily="34" charset="0"/>
                <a:ea typeface="Calibri Light" panose="020F0302020204030204" pitchFamily="34" charset="0"/>
                <a:cs typeface="Calibri Light" panose="020F0302020204030204" pitchFamily="34" charset="0"/>
              </a:rPr>
              <a:t>This is difficult for many children and takes a lot of practise!</a:t>
            </a:r>
          </a:p>
          <a:p>
            <a:pPr>
              <a:lnSpc>
                <a:spcPct val="110000"/>
              </a:lnSpc>
            </a:pPr>
            <a:r>
              <a:rPr lang="en-GB" sz="1800" dirty="0">
                <a:latin typeface="Calibri Light" panose="020F0302020204030204" pitchFamily="34" charset="0"/>
                <a:ea typeface="Calibri Light" panose="020F0302020204030204" pitchFamily="34" charset="0"/>
                <a:cs typeface="Calibri Light" panose="020F0302020204030204" pitchFamily="34" charset="0"/>
              </a:rPr>
              <a:t>We use pure sounds; ‘</a:t>
            </a:r>
            <a:r>
              <a:rPr lang="en-GB" sz="1800" dirty="0" err="1">
                <a:latin typeface="Calibri Light" panose="020F0302020204030204" pitchFamily="34" charset="0"/>
                <a:ea typeface="Calibri Light" panose="020F0302020204030204" pitchFamily="34" charset="0"/>
                <a:cs typeface="Calibri Light" panose="020F0302020204030204" pitchFamily="34" charset="0"/>
              </a:rPr>
              <a:t>mmmm</a:t>
            </a:r>
            <a:r>
              <a:rPr lang="en-GB" sz="1800" dirty="0">
                <a:latin typeface="Calibri Light" panose="020F0302020204030204" pitchFamily="34" charset="0"/>
                <a:ea typeface="Calibri Light" panose="020F0302020204030204" pitchFamily="34" charset="0"/>
                <a:cs typeface="Calibri Light" panose="020F0302020204030204" pitchFamily="34" charset="0"/>
              </a:rPr>
              <a:t>’ not’ </a:t>
            </a:r>
            <a:r>
              <a:rPr lang="en-GB" sz="1800" dirty="0" err="1">
                <a:latin typeface="Calibri Light" panose="020F0302020204030204" pitchFamily="34" charset="0"/>
                <a:ea typeface="Calibri Light" panose="020F0302020204030204" pitchFamily="34" charset="0"/>
                <a:cs typeface="Calibri Light" panose="020F0302020204030204" pitchFamily="34" charset="0"/>
              </a:rPr>
              <a:t>muh</a:t>
            </a:r>
            <a:r>
              <a:rPr lang="en-GB" sz="1800" dirty="0">
                <a:latin typeface="Calibri Light" panose="020F0302020204030204" pitchFamily="34" charset="0"/>
                <a:ea typeface="Calibri Light" panose="020F0302020204030204" pitchFamily="34" charset="0"/>
                <a:cs typeface="Calibri Light" panose="020F0302020204030204" pitchFamily="34" charset="0"/>
              </a:rPr>
              <a:t>’, ’</a:t>
            </a:r>
            <a:r>
              <a:rPr lang="en-GB" sz="1800" dirty="0" err="1">
                <a:latin typeface="Calibri Light" panose="020F0302020204030204" pitchFamily="34" charset="0"/>
                <a:ea typeface="Calibri Light" panose="020F0302020204030204" pitchFamily="34" charset="0"/>
                <a:cs typeface="Calibri Light" panose="020F0302020204030204" pitchFamily="34" charset="0"/>
              </a:rPr>
              <a:t>sssss</a:t>
            </a:r>
            <a:r>
              <a:rPr lang="en-GB" sz="1800" dirty="0">
                <a:latin typeface="Calibri Light" panose="020F0302020204030204" pitchFamily="34" charset="0"/>
                <a:ea typeface="Calibri Light" panose="020F0302020204030204" pitchFamily="34" charset="0"/>
                <a:cs typeface="Calibri Light" panose="020F0302020204030204" pitchFamily="34" charset="0"/>
              </a:rPr>
              <a:t>’ not ‘</a:t>
            </a:r>
            <a:r>
              <a:rPr lang="en-GB" sz="1800" dirty="0" err="1">
                <a:latin typeface="Calibri Light" panose="020F0302020204030204" pitchFamily="34" charset="0"/>
                <a:ea typeface="Calibri Light" panose="020F0302020204030204" pitchFamily="34" charset="0"/>
                <a:cs typeface="Calibri Light" panose="020F0302020204030204" pitchFamily="34" charset="0"/>
              </a:rPr>
              <a:t>suh</a:t>
            </a:r>
            <a:r>
              <a:rPr lang="en-GB" sz="1800" dirty="0">
                <a:latin typeface="Calibri Light" panose="020F0302020204030204" pitchFamily="34" charset="0"/>
                <a:ea typeface="Calibri Light" panose="020F0302020204030204" pitchFamily="34" charset="0"/>
                <a:cs typeface="Calibri Light" panose="020F0302020204030204" pitchFamily="34" charset="0"/>
              </a:rPr>
              <a:t>’, etc. This is so that your child will be able to blend the sounds into words more easily. Please see school website for details</a:t>
            </a:r>
          </a:p>
          <a:p>
            <a:pPr>
              <a:lnSpc>
                <a:spcPct val="110000"/>
              </a:lnSpc>
            </a:pPr>
            <a:endParaRPr lang="en-GB" sz="18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E779EBB1-752E-13EA-3479-DBB71FD7EA99}"/>
              </a:ext>
            </a:extLst>
          </p:cNvPr>
          <p:cNvPicPr>
            <a:picLocks noChangeAspect="1"/>
          </p:cNvPicPr>
          <p:nvPr/>
        </p:nvPicPr>
        <p:blipFill>
          <a:blip r:embed="rId3"/>
          <a:stretch>
            <a:fillRect/>
          </a:stretch>
        </p:blipFill>
        <p:spPr>
          <a:xfrm>
            <a:off x="3254376" y="4665201"/>
            <a:ext cx="2986570" cy="1813207"/>
          </a:xfrm>
          <a:prstGeom prst="rect">
            <a:avLst/>
          </a:prstGeom>
        </p:spPr>
      </p:pic>
      <p:pic>
        <p:nvPicPr>
          <p:cNvPr id="8" name="Picture 7" descr="Calendar&#10;&#10;Description automatically generated">
            <a:extLst>
              <a:ext uri="{FF2B5EF4-FFF2-40B4-BE49-F238E27FC236}">
                <a16:creationId xmlns:a16="http://schemas.microsoft.com/office/drawing/2014/main" id="{CDA78E1F-65DA-1BB2-D6DC-E489A17BFA1E}"/>
              </a:ext>
            </a:extLst>
          </p:cNvPr>
          <p:cNvPicPr/>
          <p:nvPr/>
        </p:nvPicPr>
        <p:blipFill rotWithShape="1">
          <a:blip r:embed="rId4">
            <a:extLst>
              <a:ext uri="{28A0092B-C50C-407E-A947-70E740481C1C}">
                <a14:useLocalDpi xmlns:a14="http://schemas.microsoft.com/office/drawing/2010/main" val="0"/>
              </a:ext>
            </a:extLst>
          </a:blip>
          <a:srcRect t="25776" b="2733"/>
          <a:stretch/>
        </p:blipFill>
        <p:spPr>
          <a:xfrm>
            <a:off x="10116495" y="198131"/>
            <a:ext cx="1843318" cy="1202020"/>
          </a:xfrm>
          <a:prstGeom prst="rect">
            <a:avLst/>
          </a:prstGeom>
        </p:spPr>
      </p:pic>
    </p:spTree>
    <p:extLst>
      <p:ext uri="{BB962C8B-B14F-4D97-AF65-F5344CB8AC3E}">
        <p14:creationId xmlns:p14="http://schemas.microsoft.com/office/powerpoint/2010/main" val="18053933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TM03457510[[fn=Savon]]</Template>
  <TotalTime>1</TotalTime>
  <Words>2949</Words>
  <Application>Microsoft Office PowerPoint</Application>
  <PresentationFormat>Widescreen</PresentationFormat>
  <Paragraphs>233</Paragraphs>
  <Slides>25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Calibri</vt:lpstr>
      <vt:lpstr>Calibri Light</vt:lpstr>
      <vt:lpstr>Constantia</vt:lpstr>
      <vt:lpstr>Garamond</vt:lpstr>
      <vt:lpstr>Tahoma</vt:lpstr>
      <vt:lpstr>Savon</vt:lpstr>
      <vt:lpstr>WELCOME</vt:lpstr>
      <vt:lpstr>THE RECEPTION CURRICULUM</vt:lpstr>
      <vt:lpstr>The Early Years Foundation Stage Curriculum  In St John Vianney Catholic Primary school, the Early Years Foundation Stage covers a child’s time in Nursery and Reception.   The Early Years Foundation Stage Curriculum is based on  four principles these are:  A unique child – each child is special. Positive relationships – these are vital and occur between children, staff and parents. Enabling environments – well organised and thoughtfully resourced classrooms and outdoor areas encourage independent curious thinkers. Learning and development – acquiring knowledge, skills and attitudes.  The curriculum is play-based with practical activities  building on what the child already knows.  New experiences to spark curiosity and enthusiasm are introduced and the children acquire new knowledge and skills.  The children’s own particular interests are combined with topics such as ‘Journeys’ and teaching consists of a combination of teacher led- activities and planned purposeful play.  </vt:lpstr>
      <vt:lpstr>Developing a good attitude to learning</vt:lpstr>
      <vt:lpstr>Positivity and Wellbeing  </vt:lpstr>
      <vt:lpstr>Religious Education </vt:lpstr>
      <vt:lpstr>Half Termly Topics</vt:lpstr>
      <vt:lpstr>Phonics and Reading</vt:lpstr>
      <vt:lpstr>Daily Phonics Session</vt:lpstr>
      <vt:lpstr>Phase 3</vt:lpstr>
      <vt:lpstr>Reading books</vt:lpstr>
      <vt:lpstr>Segmenting to spell and write words</vt:lpstr>
      <vt:lpstr>Writing sentences</vt:lpstr>
      <vt:lpstr>Handwriting</vt:lpstr>
      <vt:lpstr>Common exception words</vt:lpstr>
      <vt:lpstr>How you can support your child at home</vt:lpstr>
      <vt:lpstr>PowerPoint Presentation</vt:lpstr>
      <vt:lpstr>  </vt:lpstr>
      <vt:lpstr>NCETM</vt:lpstr>
      <vt:lpstr>Shape, space and measure</vt:lpstr>
      <vt:lpstr>By the end of Reception we expect children to be able to…</vt:lpstr>
      <vt:lpstr>How to help your child at home</vt:lpstr>
      <vt:lpstr>Extra Activities</vt:lpstr>
      <vt:lpstr>Important Information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Wendy Duffy</dc:creator>
  <cp:lastModifiedBy>Claire Meldrum</cp:lastModifiedBy>
  <cp:revision>12</cp:revision>
  <dcterms:created xsi:type="dcterms:W3CDTF">2022-09-19T19:28:36Z</dcterms:created>
  <dcterms:modified xsi:type="dcterms:W3CDTF">2025-10-06T10:00:20Z</dcterms:modified>
</cp:coreProperties>
</file>