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29" d="100"/>
          <a:sy n="129" d="100"/>
        </p:scale>
        <p:origin x="648" y="-42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BBAFFB-A294-4E85-8D82-EF93E03F328F}" type="datetimeFigureOut">
              <a:rPr lang="en-GB" smtClean="0"/>
              <a:t>15/04/2024</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D2E05C-012E-497A-9F30-FD20F35E0A2E}" type="slidenum">
              <a:rPr lang="en-GB" smtClean="0"/>
              <a:t>‹#›</a:t>
            </a:fld>
            <a:endParaRPr lang="en-GB"/>
          </a:p>
        </p:txBody>
      </p:sp>
    </p:spTree>
    <p:extLst>
      <p:ext uri="{BB962C8B-B14F-4D97-AF65-F5344CB8AC3E}">
        <p14:creationId xmlns:p14="http://schemas.microsoft.com/office/powerpoint/2010/main" val="2197346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1D778F-F8C6-45B3-8BBA-CF8608C8A892}" type="datetimeFigureOut">
              <a:rPr lang="en-GB" smtClean="0"/>
              <a:t>15/04/2024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406F3E4-50D2-4532-BD7C-881AEA4E7206}" type="slidenum">
              <a:rPr lang="en-GB" smtClean="0"/>
              <a:t>‹#›</a:t>
            </a:fld>
            <a:endParaRPr lang="en-GB"/>
          </a:p>
        </p:txBody>
      </p:sp>
    </p:spTree>
    <p:extLst>
      <p:ext uri="{BB962C8B-B14F-4D97-AF65-F5344CB8AC3E}">
        <p14:creationId xmlns:p14="http://schemas.microsoft.com/office/powerpoint/2010/main" val="2814770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1D778F-F8C6-45B3-8BBA-CF8608C8A892}" type="datetimeFigureOut">
              <a:rPr lang="en-GB" smtClean="0"/>
              <a:t>15/04/2024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406F3E4-50D2-4532-BD7C-881AEA4E7206}" type="slidenum">
              <a:rPr lang="en-GB" smtClean="0"/>
              <a:t>‹#›</a:t>
            </a:fld>
            <a:endParaRPr lang="en-GB"/>
          </a:p>
        </p:txBody>
      </p:sp>
    </p:spTree>
    <p:extLst>
      <p:ext uri="{BB962C8B-B14F-4D97-AF65-F5344CB8AC3E}">
        <p14:creationId xmlns:p14="http://schemas.microsoft.com/office/powerpoint/2010/main" val="3897917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1D778F-F8C6-45B3-8BBA-CF8608C8A892}" type="datetimeFigureOut">
              <a:rPr lang="en-GB" smtClean="0"/>
              <a:t>15/04/2024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406F3E4-50D2-4532-BD7C-881AEA4E7206}" type="slidenum">
              <a:rPr lang="en-GB" smtClean="0"/>
              <a:t>‹#›</a:t>
            </a:fld>
            <a:endParaRPr lang="en-GB"/>
          </a:p>
        </p:txBody>
      </p:sp>
    </p:spTree>
    <p:extLst>
      <p:ext uri="{BB962C8B-B14F-4D97-AF65-F5344CB8AC3E}">
        <p14:creationId xmlns:p14="http://schemas.microsoft.com/office/powerpoint/2010/main" val="1544576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1D778F-F8C6-45B3-8BBA-CF8608C8A892}" type="datetimeFigureOut">
              <a:rPr lang="en-GB" smtClean="0"/>
              <a:t>15/04/2024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406F3E4-50D2-4532-BD7C-881AEA4E7206}" type="slidenum">
              <a:rPr lang="en-GB" smtClean="0"/>
              <a:t>‹#›</a:t>
            </a:fld>
            <a:endParaRPr lang="en-GB"/>
          </a:p>
        </p:txBody>
      </p:sp>
    </p:spTree>
    <p:extLst>
      <p:ext uri="{BB962C8B-B14F-4D97-AF65-F5344CB8AC3E}">
        <p14:creationId xmlns:p14="http://schemas.microsoft.com/office/powerpoint/2010/main" val="706976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01D778F-F8C6-45B3-8BBA-CF8608C8A892}" type="datetimeFigureOut">
              <a:rPr lang="en-GB" smtClean="0"/>
              <a:t>15/04/2024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406F3E4-50D2-4532-BD7C-881AEA4E7206}" type="slidenum">
              <a:rPr lang="en-GB" smtClean="0"/>
              <a:t>‹#›</a:t>
            </a:fld>
            <a:endParaRPr lang="en-GB"/>
          </a:p>
        </p:txBody>
      </p:sp>
    </p:spTree>
    <p:extLst>
      <p:ext uri="{BB962C8B-B14F-4D97-AF65-F5344CB8AC3E}">
        <p14:creationId xmlns:p14="http://schemas.microsoft.com/office/powerpoint/2010/main" val="576944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1D778F-F8C6-45B3-8BBA-CF8608C8A892}" type="datetimeFigureOut">
              <a:rPr lang="en-GB" smtClean="0"/>
              <a:t>15/04/2024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406F3E4-50D2-4532-BD7C-881AEA4E7206}" type="slidenum">
              <a:rPr lang="en-GB" smtClean="0"/>
              <a:t>‹#›</a:t>
            </a:fld>
            <a:endParaRPr lang="en-GB"/>
          </a:p>
        </p:txBody>
      </p:sp>
    </p:spTree>
    <p:extLst>
      <p:ext uri="{BB962C8B-B14F-4D97-AF65-F5344CB8AC3E}">
        <p14:creationId xmlns:p14="http://schemas.microsoft.com/office/powerpoint/2010/main" val="2452716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1D778F-F8C6-45B3-8BBA-CF8608C8A892}" type="datetimeFigureOut">
              <a:rPr lang="en-GB" smtClean="0"/>
              <a:t>15/04/2024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406F3E4-50D2-4532-BD7C-881AEA4E7206}" type="slidenum">
              <a:rPr lang="en-GB" smtClean="0"/>
              <a:t>‹#›</a:t>
            </a:fld>
            <a:endParaRPr lang="en-GB"/>
          </a:p>
        </p:txBody>
      </p:sp>
    </p:spTree>
    <p:extLst>
      <p:ext uri="{BB962C8B-B14F-4D97-AF65-F5344CB8AC3E}">
        <p14:creationId xmlns:p14="http://schemas.microsoft.com/office/powerpoint/2010/main" val="521470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01D778F-F8C6-45B3-8BBA-CF8608C8A892}" type="datetimeFigureOut">
              <a:rPr lang="en-GB" smtClean="0"/>
              <a:t>15/04/2024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406F3E4-50D2-4532-BD7C-881AEA4E7206}" type="slidenum">
              <a:rPr lang="en-GB" smtClean="0"/>
              <a:t>‹#›</a:t>
            </a:fld>
            <a:endParaRPr lang="en-GB"/>
          </a:p>
        </p:txBody>
      </p:sp>
    </p:spTree>
    <p:extLst>
      <p:ext uri="{BB962C8B-B14F-4D97-AF65-F5344CB8AC3E}">
        <p14:creationId xmlns:p14="http://schemas.microsoft.com/office/powerpoint/2010/main" val="463973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1D778F-F8C6-45B3-8BBA-CF8608C8A892}" type="datetimeFigureOut">
              <a:rPr lang="en-GB" smtClean="0"/>
              <a:t>15/04/2024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406F3E4-50D2-4532-BD7C-881AEA4E7206}" type="slidenum">
              <a:rPr lang="en-GB" smtClean="0"/>
              <a:t>‹#›</a:t>
            </a:fld>
            <a:endParaRPr lang="en-GB"/>
          </a:p>
        </p:txBody>
      </p:sp>
    </p:spTree>
    <p:extLst>
      <p:ext uri="{BB962C8B-B14F-4D97-AF65-F5344CB8AC3E}">
        <p14:creationId xmlns:p14="http://schemas.microsoft.com/office/powerpoint/2010/main" val="3258588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01D778F-F8C6-45B3-8BBA-CF8608C8A892}" type="datetimeFigureOut">
              <a:rPr lang="en-GB" smtClean="0"/>
              <a:t>15/04/2024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406F3E4-50D2-4532-BD7C-881AEA4E7206}" type="slidenum">
              <a:rPr lang="en-GB" smtClean="0"/>
              <a:t>‹#›</a:t>
            </a:fld>
            <a:endParaRPr lang="en-GB"/>
          </a:p>
        </p:txBody>
      </p:sp>
    </p:spTree>
    <p:extLst>
      <p:ext uri="{BB962C8B-B14F-4D97-AF65-F5344CB8AC3E}">
        <p14:creationId xmlns:p14="http://schemas.microsoft.com/office/powerpoint/2010/main" val="2828224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01D778F-F8C6-45B3-8BBA-CF8608C8A892}" type="datetimeFigureOut">
              <a:rPr lang="en-GB" smtClean="0"/>
              <a:t>15/04/2024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406F3E4-50D2-4532-BD7C-881AEA4E7206}" type="slidenum">
              <a:rPr lang="en-GB" smtClean="0"/>
              <a:t>‹#›</a:t>
            </a:fld>
            <a:endParaRPr lang="en-GB"/>
          </a:p>
        </p:txBody>
      </p:sp>
    </p:spTree>
    <p:extLst>
      <p:ext uri="{BB962C8B-B14F-4D97-AF65-F5344CB8AC3E}">
        <p14:creationId xmlns:p14="http://schemas.microsoft.com/office/powerpoint/2010/main" val="1042464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01D778F-F8C6-45B3-8BBA-CF8608C8A892}" type="datetimeFigureOut">
              <a:rPr lang="en-GB" smtClean="0"/>
              <a:t>15/04/2024</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406F3E4-50D2-4532-BD7C-881AEA4E7206}" type="slidenum">
              <a:rPr lang="en-GB" smtClean="0"/>
              <a:t>‹#›</a:t>
            </a:fld>
            <a:endParaRPr lang="en-GB"/>
          </a:p>
        </p:txBody>
      </p:sp>
    </p:spTree>
    <p:extLst>
      <p:ext uri="{BB962C8B-B14F-4D97-AF65-F5344CB8AC3E}">
        <p14:creationId xmlns:p14="http://schemas.microsoft.com/office/powerpoint/2010/main" val="36872134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DE54170-F4F0-4A0C-B771-E14EFF0BFCB7}"/>
              </a:ext>
            </a:extLst>
          </p:cNvPr>
          <p:cNvSpPr txBox="1"/>
          <p:nvPr/>
        </p:nvSpPr>
        <p:spPr>
          <a:xfrm>
            <a:off x="304800" y="247650"/>
            <a:ext cx="6248400" cy="9410700"/>
          </a:xfrm>
          <a:prstGeom prst="rect">
            <a:avLst/>
          </a:prstGeom>
          <a:noFill/>
          <a:ln w="57150">
            <a:solidFill>
              <a:schemeClr val="tx1"/>
            </a:solidFill>
          </a:ln>
        </p:spPr>
        <p:txBody>
          <a:bodyPr wrap="square" rtlCol="0">
            <a:spAutoFit/>
          </a:bodyPr>
          <a:lstStyle/>
          <a:p>
            <a:endParaRPr lang="en-GB" dirty="0"/>
          </a:p>
        </p:txBody>
      </p:sp>
      <p:sp>
        <p:nvSpPr>
          <p:cNvPr id="5" name="TextBox 4">
            <a:extLst>
              <a:ext uri="{FF2B5EF4-FFF2-40B4-BE49-F238E27FC236}">
                <a16:creationId xmlns:a16="http://schemas.microsoft.com/office/drawing/2014/main" id="{93E0E316-C14E-4C85-96E6-B1B9A72FA7D2}"/>
              </a:ext>
            </a:extLst>
          </p:cNvPr>
          <p:cNvSpPr txBox="1"/>
          <p:nvPr/>
        </p:nvSpPr>
        <p:spPr>
          <a:xfrm>
            <a:off x="1781175" y="247650"/>
            <a:ext cx="3295650" cy="369332"/>
          </a:xfrm>
          <a:prstGeom prst="rect">
            <a:avLst/>
          </a:prstGeom>
          <a:noFill/>
        </p:spPr>
        <p:txBody>
          <a:bodyPr wrap="square" rtlCol="0">
            <a:spAutoFit/>
          </a:bodyPr>
          <a:lstStyle/>
          <a:p>
            <a:pPr algn="ctr"/>
            <a:r>
              <a:rPr lang="en-US" b="1" u="sng" dirty="0">
                <a:latin typeface="SassoonPrimaryType" pitchFamily="2" charset="0"/>
              </a:rPr>
              <a:t>One Page Policy - </a:t>
            </a:r>
            <a:r>
              <a:rPr lang="en-US" b="1" u="sng" dirty="0" err="1">
                <a:latin typeface="SassoonPrimaryType" pitchFamily="2" charset="0"/>
              </a:rPr>
              <a:t>Behaviour</a:t>
            </a:r>
            <a:endParaRPr lang="en-GB" b="1" u="sng" dirty="0">
              <a:latin typeface="SassoonPrimaryType" pitchFamily="2" charset="0"/>
            </a:endParaRPr>
          </a:p>
        </p:txBody>
      </p:sp>
      <p:sp>
        <p:nvSpPr>
          <p:cNvPr id="6" name="TextBox 5">
            <a:extLst>
              <a:ext uri="{FF2B5EF4-FFF2-40B4-BE49-F238E27FC236}">
                <a16:creationId xmlns:a16="http://schemas.microsoft.com/office/drawing/2014/main" id="{560D7CFF-C107-497E-A2CC-92B6EA5BB38A}"/>
              </a:ext>
            </a:extLst>
          </p:cNvPr>
          <p:cNvSpPr txBox="1"/>
          <p:nvPr/>
        </p:nvSpPr>
        <p:spPr>
          <a:xfrm>
            <a:off x="390524" y="616981"/>
            <a:ext cx="2143126" cy="1754326"/>
          </a:xfrm>
          <a:prstGeom prst="rect">
            <a:avLst/>
          </a:prstGeom>
          <a:noFill/>
          <a:ln>
            <a:solidFill>
              <a:schemeClr val="tx1"/>
            </a:solidFill>
          </a:ln>
        </p:spPr>
        <p:txBody>
          <a:bodyPr wrap="square" rtlCol="0">
            <a:spAutoFit/>
          </a:bodyPr>
          <a:lstStyle/>
          <a:p>
            <a:pPr algn="ctr"/>
            <a:r>
              <a:rPr lang="en-US" sz="1200" dirty="0">
                <a:latin typeface="SassoonPrimaryType" pitchFamily="2" charset="0"/>
              </a:rPr>
              <a:t>Three core </a:t>
            </a:r>
            <a:r>
              <a:rPr lang="en-US" sz="1200" dirty="0" err="1">
                <a:latin typeface="SassoonPrimaryType" pitchFamily="2" charset="0"/>
              </a:rPr>
              <a:t>behaviour</a:t>
            </a:r>
            <a:r>
              <a:rPr lang="en-US" sz="1200" dirty="0">
                <a:latin typeface="SassoonPrimaryType" pitchFamily="2" charset="0"/>
              </a:rPr>
              <a:t> principles for children: </a:t>
            </a:r>
            <a:r>
              <a:rPr lang="en-US" sz="1200" b="1" dirty="0">
                <a:latin typeface="SassoonPrimaryType" pitchFamily="2" charset="0"/>
              </a:rPr>
              <a:t>Ready, Respectful, Safe</a:t>
            </a:r>
            <a:r>
              <a:rPr lang="en-US" sz="1200" dirty="0">
                <a:latin typeface="SassoonPrimaryType" pitchFamily="2" charset="0"/>
              </a:rPr>
              <a:t>. All </a:t>
            </a:r>
            <a:r>
              <a:rPr lang="en-US" sz="1200" dirty="0" err="1">
                <a:latin typeface="SassoonPrimaryType" pitchFamily="2" charset="0"/>
              </a:rPr>
              <a:t>behaviour</a:t>
            </a:r>
            <a:r>
              <a:rPr lang="en-US" sz="1200" dirty="0">
                <a:latin typeface="SassoonPrimaryType" pitchFamily="2" charset="0"/>
              </a:rPr>
              <a:t> in school (positive and negative falls under these umbrella terms. Posters should be displayed in all classrooms and communal areas for children.</a:t>
            </a:r>
            <a:endParaRPr lang="en-GB" sz="1200" dirty="0">
              <a:latin typeface="SassoonPrimaryType" pitchFamily="2" charset="0"/>
            </a:endParaRPr>
          </a:p>
        </p:txBody>
      </p:sp>
      <p:sp>
        <p:nvSpPr>
          <p:cNvPr id="7" name="TextBox 6">
            <a:extLst>
              <a:ext uri="{FF2B5EF4-FFF2-40B4-BE49-F238E27FC236}">
                <a16:creationId xmlns:a16="http://schemas.microsoft.com/office/drawing/2014/main" id="{998A2971-CBB0-4129-A254-42873E70769A}"/>
              </a:ext>
            </a:extLst>
          </p:cNvPr>
          <p:cNvSpPr txBox="1"/>
          <p:nvPr/>
        </p:nvSpPr>
        <p:spPr>
          <a:xfrm>
            <a:off x="2619374" y="624361"/>
            <a:ext cx="3848102" cy="1754326"/>
          </a:xfrm>
          <a:prstGeom prst="rect">
            <a:avLst/>
          </a:prstGeom>
          <a:noFill/>
          <a:ln>
            <a:solidFill>
              <a:schemeClr val="tx1"/>
            </a:solidFill>
          </a:ln>
        </p:spPr>
        <p:txBody>
          <a:bodyPr wrap="square" rtlCol="0">
            <a:spAutoFit/>
          </a:bodyPr>
          <a:lstStyle/>
          <a:p>
            <a:pPr algn="ctr"/>
            <a:r>
              <a:rPr lang="en-US" sz="1200" dirty="0">
                <a:latin typeface="SassoonPrimaryType" pitchFamily="2" charset="0"/>
              </a:rPr>
              <a:t>Each half term, there will be a focus for </a:t>
            </a:r>
            <a:r>
              <a:rPr lang="en-US" sz="1200" dirty="0" err="1">
                <a:latin typeface="SassoonPrimaryType" pitchFamily="2" charset="0"/>
              </a:rPr>
              <a:t>behaviour</a:t>
            </a:r>
            <a:r>
              <a:rPr lang="en-US" sz="1200" dirty="0">
                <a:latin typeface="SassoonPrimaryType" pitchFamily="2" charset="0"/>
              </a:rPr>
              <a:t> in school. This focus will be planned in advance by SLT, shared with staff in the half term before during staff meeting time and shared with all pupils during the first Monday morning assembly of each half term.</a:t>
            </a:r>
          </a:p>
          <a:p>
            <a:pPr algn="ctr"/>
            <a:r>
              <a:rPr lang="en-US" sz="1200" dirty="0">
                <a:latin typeface="SassoonPrimaryType" pitchFamily="2" charset="0"/>
              </a:rPr>
              <a:t>All staff should spend this half term noticing and positively commenting whenever they see this </a:t>
            </a:r>
            <a:r>
              <a:rPr lang="en-US" sz="1200" dirty="0" err="1">
                <a:latin typeface="SassoonPrimaryType" pitchFamily="2" charset="0"/>
              </a:rPr>
              <a:t>behaviour</a:t>
            </a:r>
            <a:r>
              <a:rPr lang="en-US" sz="1200" dirty="0">
                <a:latin typeface="SassoonPrimaryType" pitchFamily="2" charset="0"/>
              </a:rPr>
              <a:t> being used by children. Rewards should be especially focused on this </a:t>
            </a:r>
            <a:r>
              <a:rPr lang="en-US" sz="1200" dirty="0" err="1">
                <a:latin typeface="SassoonPrimaryType" pitchFamily="2" charset="0"/>
              </a:rPr>
              <a:t>behaviour</a:t>
            </a:r>
            <a:r>
              <a:rPr lang="en-US" sz="1200" dirty="0">
                <a:latin typeface="SassoonPrimaryType" pitchFamily="2" charset="0"/>
              </a:rPr>
              <a:t>. </a:t>
            </a:r>
            <a:endParaRPr lang="en-GB" sz="1200" dirty="0">
              <a:latin typeface="SassoonPrimaryType" pitchFamily="2" charset="0"/>
            </a:endParaRPr>
          </a:p>
        </p:txBody>
      </p:sp>
      <p:sp>
        <p:nvSpPr>
          <p:cNvPr id="8" name="TextBox 7">
            <a:extLst>
              <a:ext uri="{FF2B5EF4-FFF2-40B4-BE49-F238E27FC236}">
                <a16:creationId xmlns:a16="http://schemas.microsoft.com/office/drawing/2014/main" id="{3EA8DF4D-9FF5-4448-8628-6F02A0B3661C}"/>
              </a:ext>
            </a:extLst>
          </p:cNvPr>
          <p:cNvSpPr txBox="1"/>
          <p:nvPr/>
        </p:nvSpPr>
        <p:spPr>
          <a:xfrm>
            <a:off x="390524" y="2417788"/>
            <a:ext cx="6076952" cy="5632311"/>
          </a:xfrm>
          <a:prstGeom prst="rect">
            <a:avLst/>
          </a:prstGeom>
          <a:noFill/>
          <a:ln>
            <a:solidFill>
              <a:schemeClr val="tx1"/>
            </a:solidFill>
          </a:ln>
        </p:spPr>
        <p:txBody>
          <a:bodyPr wrap="square" rtlCol="0">
            <a:spAutoFit/>
          </a:bodyPr>
          <a:lstStyle/>
          <a:p>
            <a:pPr algn="ctr"/>
            <a:r>
              <a:rPr lang="en-US" sz="1200" b="1" u="sng" dirty="0">
                <a:latin typeface="SassoonPrimaryType" pitchFamily="2" charset="0"/>
              </a:rPr>
              <a:t>Rewards and Systems</a:t>
            </a:r>
          </a:p>
          <a:p>
            <a:r>
              <a:rPr lang="en-US" sz="1200" b="1" dirty="0">
                <a:latin typeface="SassoonPrimaryType" pitchFamily="2" charset="0"/>
              </a:rPr>
              <a:t>House Points/stars </a:t>
            </a:r>
            <a:r>
              <a:rPr lang="en-US" sz="1200" dirty="0">
                <a:latin typeface="SassoonPrimaryType" pitchFamily="2" charset="0"/>
              </a:rPr>
              <a:t>– given to children by all members of staff</a:t>
            </a:r>
          </a:p>
          <a:p>
            <a:r>
              <a:rPr lang="en-US" sz="1200" b="1" dirty="0">
                <a:latin typeface="SassoonPrimaryType" pitchFamily="2" charset="0"/>
              </a:rPr>
              <a:t>8 Star certificates (KS1) </a:t>
            </a:r>
            <a:r>
              <a:rPr lang="en-US" sz="1200" dirty="0">
                <a:latin typeface="SassoonPrimaryType" pitchFamily="2" charset="0"/>
              </a:rPr>
              <a:t>– awarded to children when their chart is full </a:t>
            </a:r>
          </a:p>
          <a:p>
            <a:r>
              <a:rPr lang="en-US" sz="1200" b="1" dirty="0">
                <a:latin typeface="SassoonPrimaryType" pitchFamily="2" charset="0"/>
              </a:rPr>
              <a:t>20 HP certificates (KS2) </a:t>
            </a:r>
            <a:r>
              <a:rPr lang="en-US" sz="1200" dirty="0">
                <a:latin typeface="SassoonPrimaryType" pitchFamily="2" charset="0"/>
              </a:rPr>
              <a:t>– awarded to children on a Friday</a:t>
            </a:r>
          </a:p>
          <a:p>
            <a:r>
              <a:rPr lang="en-US" sz="1200" b="1" dirty="0">
                <a:latin typeface="SassoonPrimaryType" pitchFamily="2" charset="0"/>
              </a:rPr>
              <a:t>Half-termly house group rewards </a:t>
            </a:r>
            <a:r>
              <a:rPr lang="en-US" sz="1200" dirty="0">
                <a:latin typeface="SassoonPrimaryType" pitchFamily="2" charset="0"/>
              </a:rPr>
              <a:t>– an afternoon out of class for the house group that has won the most house points that half term</a:t>
            </a:r>
          </a:p>
          <a:p>
            <a:r>
              <a:rPr lang="en-US" sz="1200" b="1" dirty="0">
                <a:latin typeface="SassoonPrimaryType" pitchFamily="2" charset="0"/>
              </a:rPr>
              <a:t>Secret Student – </a:t>
            </a:r>
            <a:r>
              <a:rPr lang="en-US" sz="1200" dirty="0">
                <a:latin typeface="SassoonPrimaryType" pitchFamily="2" charset="0"/>
              </a:rPr>
              <a:t>Daily </a:t>
            </a:r>
            <a:r>
              <a:rPr lang="en-US" sz="1200" dirty="0" err="1">
                <a:latin typeface="SassoonPrimaryType" pitchFamily="2" charset="0"/>
              </a:rPr>
              <a:t>behaviour</a:t>
            </a:r>
            <a:r>
              <a:rPr lang="en-US" sz="1200" dirty="0">
                <a:latin typeface="SassoonPrimaryType" pitchFamily="2" charset="0"/>
              </a:rPr>
              <a:t> strategy to use in all classes. School will provide rewards for these daily prizes, with a central stock of appropriate rewards to be kept in Laura’s SEN room.</a:t>
            </a:r>
          </a:p>
          <a:p>
            <a:r>
              <a:rPr lang="en-US" sz="1200" b="1" dirty="0">
                <a:latin typeface="SassoonPrimaryType" pitchFamily="2" charset="0"/>
              </a:rPr>
              <a:t>Board of Recognition – </a:t>
            </a:r>
            <a:r>
              <a:rPr lang="en-US" sz="1200" dirty="0">
                <a:latin typeface="SassoonPrimaryType" pitchFamily="2" charset="0"/>
              </a:rPr>
              <a:t>each week a new focus is selected – the first week of each half term (minimum) this should link to the school’s </a:t>
            </a:r>
            <a:r>
              <a:rPr lang="en-US" sz="1200" dirty="0" err="1">
                <a:latin typeface="SassoonPrimaryType" pitchFamily="2" charset="0"/>
              </a:rPr>
              <a:t>behaviour</a:t>
            </a:r>
            <a:r>
              <a:rPr lang="en-US" sz="1200" dirty="0">
                <a:latin typeface="SassoonPrimaryType" pitchFamily="2" charset="0"/>
              </a:rPr>
              <a:t> focus for that half term, after which teachers can use the focus to respond to identified needs in their own classrooms. Example: lovely language – that week any children who are ‘spotted’ using polite language to communicate with staff and peers will have their name placed on the board as recognition. </a:t>
            </a:r>
          </a:p>
          <a:p>
            <a:r>
              <a:rPr lang="en-US" sz="1200" b="1" dirty="0">
                <a:latin typeface="SassoonPrimaryType" pitchFamily="2" charset="0"/>
              </a:rPr>
              <a:t>Head Teacher’s Awards/Golden Book Certificate – </a:t>
            </a:r>
            <a:r>
              <a:rPr lang="en-US" sz="1200" dirty="0">
                <a:latin typeface="SassoonPrimaryType" pitchFamily="2" charset="0"/>
              </a:rPr>
              <a:t>two children from each class are chosen each week to receive a Golden Book award. </a:t>
            </a:r>
            <a:r>
              <a:rPr lang="en-US" sz="1200" b="1" dirty="0">
                <a:latin typeface="SassoonPrimaryType" pitchFamily="2" charset="0"/>
              </a:rPr>
              <a:t>All staff, </a:t>
            </a:r>
            <a:r>
              <a:rPr lang="en-US" sz="1200" dirty="0">
                <a:latin typeface="SassoonPrimaryType" pitchFamily="2" charset="0"/>
              </a:rPr>
              <a:t>including support staff and lunchtime supervisors, should be allowed to give these awards and this should be said during assembly (e.g. this award comes from (support staff name)</a:t>
            </a:r>
          </a:p>
          <a:p>
            <a:r>
              <a:rPr lang="en-US" sz="1200" b="1" dirty="0">
                <a:latin typeface="SassoonPrimaryType" pitchFamily="2" charset="0"/>
              </a:rPr>
              <a:t>Ready, Respectful, Safe stickers – </a:t>
            </a:r>
            <a:r>
              <a:rPr lang="en-US" sz="1200" dirty="0">
                <a:latin typeface="SassoonPrimaryType" pitchFamily="2" charset="0"/>
              </a:rPr>
              <a:t>all staff will have a bank of RRS stickers, which they can give to children at any point in the day (lunchtime supervisors included). There should be one or two children a day in each class being given these stickers. If staff see a child wearing a sticker, they should stop and ask that child how they got the sticker. </a:t>
            </a:r>
          </a:p>
          <a:p>
            <a:r>
              <a:rPr lang="en-US" sz="1200" b="1" dirty="0">
                <a:latin typeface="SassoonPrimaryType" pitchFamily="2" charset="0"/>
              </a:rPr>
              <a:t>Positivity Postcards </a:t>
            </a:r>
            <a:r>
              <a:rPr lang="en-US" sz="1200" dirty="0">
                <a:latin typeface="SassoonPrimaryType" pitchFamily="2" charset="0"/>
              </a:rPr>
              <a:t>– postcards that can sent sparingly to parent’s of children for exceptional </a:t>
            </a:r>
            <a:r>
              <a:rPr lang="en-US" sz="1200" dirty="0" err="1">
                <a:latin typeface="SassoonPrimaryType" pitchFamily="2" charset="0"/>
              </a:rPr>
              <a:t>behaviour</a:t>
            </a:r>
            <a:r>
              <a:rPr lang="en-US" sz="1200" dirty="0">
                <a:latin typeface="SassoonPrimaryType" pitchFamily="2" charset="0"/>
              </a:rPr>
              <a:t>.</a:t>
            </a:r>
          </a:p>
          <a:p>
            <a:r>
              <a:rPr lang="en-US" sz="1200" b="1" dirty="0">
                <a:latin typeface="SassoonPrimaryType" pitchFamily="2" charset="0"/>
              </a:rPr>
              <a:t>Visitor Comment Book </a:t>
            </a:r>
            <a:r>
              <a:rPr lang="en-US" sz="1200" dirty="0">
                <a:latin typeface="SassoonPrimaryType" pitchFamily="2" charset="0"/>
              </a:rPr>
              <a:t>– a book which is available for visitors to write positive comments about children’s </a:t>
            </a:r>
            <a:r>
              <a:rPr lang="en-US" sz="1200" dirty="0" err="1">
                <a:latin typeface="SassoonPrimaryType" pitchFamily="2" charset="0"/>
              </a:rPr>
              <a:t>behaviour</a:t>
            </a:r>
            <a:r>
              <a:rPr lang="en-US" sz="1200" dirty="0">
                <a:latin typeface="SassoonPrimaryType" pitchFamily="2" charset="0"/>
              </a:rPr>
              <a:t> in (this can be written in by teachers if comments have been made out of school on trips </a:t>
            </a:r>
            <a:r>
              <a:rPr lang="en-US" sz="1200" dirty="0" err="1">
                <a:latin typeface="SassoonPrimaryType" pitchFamily="2" charset="0"/>
              </a:rPr>
              <a:t>etc</a:t>
            </a:r>
            <a:r>
              <a:rPr lang="en-US" sz="1200" dirty="0">
                <a:latin typeface="SassoonPrimaryType" pitchFamily="2" charset="0"/>
              </a:rPr>
              <a:t>). These comments will be shared with children during half termly </a:t>
            </a:r>
            <a:r>
              <a:rPr lang="en-US" sz="1200" dirty="0" err="1">
                <a:latin typeface="SassoonPrimaryType" pitchFamily="2" charset="0"/>
              </a:rPr>
              <a:t>behaviour</a:t>
            </a:r>
            <a:r>
              <a:rPr lang="en-US" sz="1200" dirty="0">
                <a:latin typeface="SassoonPrimaryType" pitchFamily="2" charset="0"/>
              </a:rPr>
              <a:t> assemblies.  </a:t>
            </a:r>
          </a:p>
          <a:p>
            <a:r>
              <a:rPr lang="en-US" sz="1200" b="1" dirty="0">
                <a:latin typeface="SassoonPrimaryType" pitchFamily="2" charset="0"/>
              </a:rPr>
              <a:t>Greetings</a:t>
            </a:r>
            <a:r>
              <a:rPr lang="en-US" sz="1200" dirty="0">
                <a:latin typeface="SassoonPrimaryType" pitchFamily="2" charset="0"/>
              </a:rPr>
              <a:t> – teachers stand at the door of their classroom to welcome children into the room at the start of the day and after each playtime and lunchtime. </a:t>
            </a:r>
          </a:p>
        </p:txBody>
      </p:sp>
      <p:pic>
        <p:nvPicPr>
          <p:cNvPr id="11" name="Picture 10">
            <a:extLst>
              <a:ext uri="{FF2B5EF4-FFF2-40B4-BE49-F238E27FC236}">
                <a16:creationId xmlns:a16="http://schemas.microsoft.com/office/drawing/2014/main" id="{7532D366-DBF8-4AB4-A7D8-AF5D998CC7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784348">
            <a:off x="4851447" y="8237544"/>
            <a:ext cx="1348662" cy="742197"/>
          </a:xfrm>
          <a:prstGeom prst="rect">
            <a:avLst/>
          </a:prstGeom>
        </p:spPr>
      </p:pic>
      <p:pic>
        <p:nvPicPr>
          <p:cNvPr id="12" name="Picture 11">
            <a:extLst>
              <a:ext uri="{FF2B5EF4-FFF2-40B4-BE49-F238E27FC236}">
                <a16:creationId xmlns:a16="http://schemas.microsoft.com/office/drawing/2014/main" id="{306E4163-1D03-4844-9CC4-E186517A981B}"/>
              </a:ext>
            </a:extLst>
          </p:cNvPr>
          <p:cNvPicPr>
            <a:picLocks noChangeAspect="1"/>
          </p:cNvPicPr>
          <p:nvPr/>
        </p:nvPicPr>
        <p:blipFill>
          <a:blip r:embed="rId3"/>
          <a:stretch>
            <a:fillRect/>
          </a:stretch>
        </p:blipFill>
        <p:spPr>
          <a:xfrm>
            <a:off x="2706030" y="8621399"/>
            <a:ext cx="1445940" cy="813733"/>
          </a:xfrm>
          <a:prstGeom prst="rect">
            <a:avLst/>
          </a:prstGeom>
        </p:spPr>
      </p:pic>
      <p:pic>
        <p:nvPicPr>
          <p:cNvPr id="14" name="Picture 13">
            <a:extLst>
              <a:ext uri="{FF2B5EF4-FFF2-40B4-BE49-F238E27FC236}">
                <a16:creationId xmlns:a16="http://schemas.microsoft.com/office/drawing/2014/main" id="{16E1D092-1176-4CFE-BF89-E37543930E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772745">
            <a:off x="587042" y="8223790"/>
            <a:ext cx="1314219" cy="743682"/>
          </a:xfrm>
          <a:prstGeom prst="rect">
            <a:avLst/>
          </a:prstGeom>
        </p:spPr>
      </p:pic>
    </p:spTree>
    <p:extLst>
      <p:ext uri="{BB962C8B-B14F-4D97-AF65-F5344CB8AC3E}">
        <p14:creationId xmlns:p14="http://schemas.microsoft.com/office/powerpoint/2010/main" val="1000242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A42A7B-DA37-4427-8DBD-34FF8F953032}"/>
              </a:ext>
            </a:extLst>
          </p:cNvPr>
          <p:cNvSpPr txBox="1"/>
          <p:nvPr/>
        </p:nvSpPr>
        <p:spPr>
          <a:xfrm>
            <a:off x="304800" y="247650"/>
            <a:ext cx="6248400" cy="9410700"/>
          </a:xfrm>
          <a:prstGeom prst="rect">
            <a:avLst/>
          </a:prstGeom>
          <a:noFill/>
          <a:ln w="57150">
            <a:solidFill>
              <a:schemeClr val="tx1"/>
            </a:solidFill>
          </a:ln>
        </p:spPr>
        <p:txBody>
          <a:bodyPr wrap="square" rtlCol="0">
            <a:spAutoFit/>
          </a:bodyPr>
          <a:lstStyle/>
          <a:p>
            <a:endParaRPr lang="en-GB" dirty="0"/>
          </a:p>
        </p:txBody>
      </p:sp>
      <p:sp>
        <p:nvSpPr>
          <p:cNvPr id="5" name="TextBox 4">
            <a:extLst>
              <a:ext uri="{FF2B5EF4-FFF2-40B4-BE49-F238E27FC236}">
                <a16:creationId xmlns:a16="http://schemas.microsoft.com/office/drawing/2014/main" id="{45089E85-B07B-4E81-BFB5-EDDC1F1A5C10}"/>
              </a:ext>
            </a:extLst>
          </p:cNvPr>
          <p:cNvSpPr txBox="1"/>
          <p:nvPr/>
        </p:nvSpPr>
        <p:spPr>
          <a:xfrm>
            <a:off x="390524" y="356976"/>
            <a:ext cx="6076952" cy="7294305"/>
          </a:xfrm>
          <a:prstGeom prst="rect">
            <a:avLst/>
          </a:prstGeom>
          <a:noFill/>
          <a:ln>
            <a:solidFill>
              <a:schemeClr val="tx1"/>
            </a:solidFill>
          </a:ln>
        </p:spPr>
        <p:txBody>
          <a:bodyPr wrap="square" rtlCol="0">
            <a:spAutoFit/>
          </a:bodyPr>
          <a:lstStyle/>
          <a:p>
            <a:pPr algn="ctr"/>
            <a:r>
              <a:rPr lang="en-US" sz="1200" b="1" u="sng" dirty="0">
                <a:latin typeface="SassoonPrimaryType" pitchFamily="2" charset="0"/>
              </a:rPr>
              <a:t>Negative </a:t>
            </a:r>
            <a:r>
              <a:rPr lang="en-US" sz="1200" b="1" u="sng" dirty="0" err="1">
                <a:latin typeface="SassoonPrimaryType" pitchFamily="2" charset="0"/>
              </a:rPr>
              <a:t>Behaviour</a:t>
            </a:r>
            <a:endParaRPr lang="en-US" sz="1200" b="1" u="sng" dirty="0">
              <a:latin typeface="SassoonPrimaryType" pitchFamily="2" charset="0"/>
            </a:endParaRPr>
          </a:p>
          <a:p>
            <a:r>
              <a:rPr lang="en-US" sz="1200" b="1" dirty="0">
                <a:latin typeface="SassoonPrimaryType" pitchFamily="2" charset="0"/>
              </a:rPr>
              <a:t>Low level </a:t>
            </a:r>
            <a:r>
              <a:rPr lang="en-US" sz="1200" b="1" dirty="0" err="1">
                <a:latin typeface="SassoonPrimaryType" pitchFamily="2" charset="0"/>
              </a:rPr>
              <a:t>behaviour</a:t>
            </a:r>
            <a:r>
              <a:rPr lang="en-US" sz="1200" b="1" dirty="0">
                <a:latin typeface="SassoonPrimaryType" pitchFamily="2" charset="0"/>
              </a:rPr>
              <a:t> – </a:t>
            </a:r>
            <a:r>
              <a:rPr lang="en-US" sz="1200" dirty="0">
                <a:latin typeface="SassoonPrimaryType" pitchFamily="2" charset="0"/>
              </a:rPr>
              <a:t>follow the </a:t>
            </a:r>
            <a:r>
              <a:rPr lang="en-US" sz="1200" dirty="0" err="1">
                <a:latin typeface="SassoonPrimaryType" pitchFamily="2" charset="0"/>
              </a:rPr>
              <a:t>behaviour</a:t>
            </a:r>
            <a:r>
              <a:rPr lang="en-US" sz="1200" dirty="0">
                <a:latin typeface="SassoonPrimaryType" pitchFamily="2" charset="0"/>
              </a:rPr>
              <a:t> ladder (there is one version for staff and one for children). Bear in mind that this ladder may need adjustments for SEN children. Please stick as closely as possible to the scripts as this ensures all staff are using the same language and there is no room for interpretation of different staff members or bargaining with children.  </a:t>
            </a:r>
          </a:p>
          <a:p>
            <a:r>
              <a:rPr lang="en-US" sz="1200" b="1" dirty="0">
                <a:latin typeface="SassoonPrimaryType" pitchFamily="2" charset="0"/>
              </a:rPr>
              <a:t>Violent physical </a:t>
            </a:r>
            <a:r>
              <a:rPr lang="en-US" sz="1200" b="1" dirty="0" err="1">
                <a:latin typeface="SassoonPrimaryType" pitchFamily="2" charset="0"/>
              </a:rPr>
              <a:t>behaviour</a:t>
            </a:r>
            <a:r>
              <a:rPr lang="en-US" sz="1200" b="1" dirty="0">
                <a:latin typeface="SassoonPrimaryType" pitchFamily="2" charset="0"/>
              </a:rPr>
              <a:t> – </a:t>
            </a:r>
            <a:r>
              <a:rPr lang="en-US" sz="1200" dirty="0">
                <a:latin typeface="SassoonPrimaryType" pitchFamily="2" charset="0"/>
              </a:rPr>
              <a:t>if a child is showing serious violent physical </a:t>
            </a:r>
            <a:r>
              <a:rPr lang="en-US" sz="1200" dirty="0" err="1">
                <a:latin typeface="SassoonPrimaryType" pitchFamily="2" charset="0"/>
              </a:rPr>
              <a:t>behaviour</a:t>
            </a:r>
            <a:r>
              <a:rPr lang="en-US" sz="1200" dirty="0">
                <a:latin typeface="SassoonPrimaryType" pitchFamily="2" charset="0"/>
              </a:rPr>
              <a:t>, such as hitting, punching, kicking, spitting at others </a:t>
            </a:r>
            <a:r>
              <a:rPr lang="en-US" sz="1200" dirty="0" err="1">
                <a:latin typeface="SassoonPrimaryType" pitchFamily="2" charset="0"/>
              </a:rPr>
              <a:t>etc</a:t>
            </a:r>
            <a:r>
              <a:rPr lang="en-US" sz="1200" dirty="0">
                <a:latin typeface="SassoonPrimaryType" pitchFamily="2" charset="0"/>
              </a:rPr>
              <a:t>, then they should be immediately moved to step 4 – phase leader/SLT. A phone call home should be made, by the class teacher in the first instance; however, if this is repeated </a:t>
            </a:r>
            <a:r>
              <a:rPr lang="en-US" sz="1200" dirty="0" err="1">
                <a:latin typeface="SassoonPrimaryType" pitchFamily="2" charset="0"/>
              </a:rPr>
              <a:t>behaviour</a:t>
            </a:r>
            <a:r>
              <a:rPr lang="en-US" sz="1200" dirty="0">
                <a:latin typeface="SassoonPrimaryType" pitchFamily="2" charset="0"/>
              </a:rPr>
              <a:t>, any subsequent calls can be made by phase leaders and then SLT/DHT/HT. </a:t>
            </a:r>
          </a:p>
          <a:p>
            <a:endParaRPr lang="en-US" sz="1200" dirty="0">
              <a:latin typeface="SassoonPrimaryType" pitchFamily="2" charset="0"/>
            </a:endParaRPr>
          </a:p>
          <a:p>
            <a:pPr algn="ctr"/>
            <a:r>
              <a:rPr lang="en-US" sz="1200" b="1" u="sng" dirty="0">
                <a:latin typeface="SassoonPrimaryType" pitchFamily="2" charset="0"/>
              </a:rPr>
              <a:t>Regulation</a:t>
            </a:r>
          </a:p>
          <a:p>
            <a:pPr algn="ctr"/>
            <a:endParaRPr lang="en-US" sz="1200" b="1" u="sng" dirty="0">
              <a:latin typeface="SassoonPrimaryType" pitchFamily="2" charset="0"/>
            </a:endParaRPr>
          </a:p>
          <a:p>
            <a:pPr algn="ctr"/>
            <a:endParaRPr lang="en-US" sz="1200" b="1" u="sng" dirty="0">
              <a:latin typeface="SassoonPrimaryType" pitchFamily="2" charset="0"/>
            </a:endParaRPr>
          </a:p>
          <a:p>
            <a:pPr algn="ctr"/>
            <a:endParaRPr lang="en-US" sz="1200" b="1" u="sng" dirty="0">
              <a:latin typeface="SassoonPrimaryType" pitchFamily="2" charset="0"/>
            </a:endParaRPr>
          </a:p>
          <a:p>
            <a:pPr algn="ctr"/>
            <a:endParaRPr lang="en-US" sz="1200" b="1" u="sng" dirty="0">
              <a:latin typeface="SassoonPrimaryType" pitchFamily="2" charset="0"/>
            </a:endParaRPr>
          </a:p>
          <a:p>
            <a:pPr algn="ctr"/>
            <a:endParaRPr lang="en-US" sz="1200" b="1" u="sng" dirty="0">
              <a:latin typeface="SassoonPrimaryType" pitchFamily="2" charset="0"/>
            </a:endParaRPr>
          </a:p>
          <a:p>
            <a:pPr algn="ctr"/>
            <a:endParaRPr lang="en-US" sz="1200" b="1" u="sng" dirty="0">
              <a:latin typeface="SassoonPrimaryType" pitchFamily="2" charset="0"/>
            </a:endParaRPr>
          </a:p>
          <a:p>
            <a:pPr algn="ctr"/>
            <a:endParaRPr lang="en-US" sz="1200" b="1" u="sng" dirty="0">
              <a:latin typeface="SassoonPrimaryType" pitchFamily="2" charset="0"/>
            </a:endParaRPr>
          </a:p>
          <a:p>
            <a:pPr algn="ctr"/>
            <a:endParaRPr lang="en-US" sz="1200" b="1" u="sng" dirty="0">
              <a:latin typeface="SassoonPrimaryType" pitchFamily="2" charset="0"/>
            </a:endParaRPr>
          </a:p>
          <a:p>
            <a:pPr algn="ctr"/>
            <a:endParaRPr lang="en-US" sz="1200" b="1" u="sng" dirty="0">
              <a:latin typeface="SassoonPrimaryType" pitchFamily="2" charset="0"/>
            </a:endParaRPr>
          </a:p>
          <a:p>
            <a:pPr algn="ctr"/>
            <a:endParaRPr lang="en-US" sz="1200" b="1" u="sng" dirty="0">
              <a:latin typeface="SassoonPrimaryType" pitchFamily="2" charset="0"/>
            </a:endParaRPr>
          </a:p>
          <a:p>
            <a:pPr algn="ctr"/>
            <a:endParaRPr lang="en-US" sz="1200" b="1" u="sng" dirty="0">
              <a:latin typeface="SassoonPrimaryType" pitchFamily="2" charset="0"/>
            </a:endParaRPr>
          </a:p>
          <a:p>
            <a:pPr algn="ctr"/>
            <a:endParaRPr lang="en-US" sz="1200" b="1" u="sng" dirty="0">
              <a:latin typeface="SassoonPrimaryType" pitchFamily="2" charset="0"/>
            </a:endParaRPr>
          </a:p>
          <a:p>
            <a:r>
              <a:rPr lang="en-US" sz="1200" b="1" dirty="0">
                <a:latin typeface="SassoonPrimaryType" pitchFamily="2" charset="0"/>
              </a:rPr>
              <a:t>Dysregulation – </a:t>
            </a:r>
            <a:r>
              <a:rPr lang="en-US" sz="1200" dirty="0">
                <a:latin typeface="SassoonPrimaryType" pitchFamily="2" charset="0"/>
              </a:rPr>
              <a:t>if a child is showing signs of being dysregulated (all children including SEN children) then will need time to calm and become regulated again before </a:t>
            </a:r>
            <a:r>
              <a:rPr lang="en-US" sz="1200" dirty="0" err="1">
                <a:latin typeface="SassoonPrimaryType" pitchFamily="2" charset="0"/>
              </a:rPr>
              <a:t>behaviour</a:t>
            </a:r>
            <a:r>
              <a:rPr lang="en-US" sz="1200" dirty="0">
                <a:latin typeface="SassoonPrimaryType" pitchFamily="2" charset="0"/>
              </a:rPr>
              <a:t> issues can be dealt with following the </a:t>
            </a:r>
            <a:r>
              <a:rPr lang="en-US" sz="1200" dirty="0" err="1">
                <a:latin typeface="SassoonPrimaryType" pitchFamily="2" charset="0"/>
              </a:rPr>
              <a:t>behaviour</a:t>
            </a:r>
            <a:r>
              <a:rPr lang="en-US" sz="1200" dirty="0">
                <a:latin typeface="SassoonPrimaryType" pitchFamily="2" charset="0"/>
              </a:rPr>
              <a:t> ladder. </a:t>
            </a:r>
          </a:p>
          <a:p>
            <a:r>
              <a:rPr lang="en-US" sz="1200" b="1" dirty="0">
                <a:latin typeface="SassoonPrimaryType" pitchFamily="2" charset="0"/>
              </a:rPr>
              <a:t>	- In class/playtime: </a:t>
            </a:r>
            <a:r>
              <a:rPr lang="en-US" sz="1200" dirty="0">
                <a:latin typeface="SassoonPrimaryType" pitchFamily="2" charset="0"/>
              </a:rPr>
              <a:t>if a child has a SEN need/plan, they should have a designated 	area as their breakout space. If child doesn’t have a SEN plan, but they are showing 	signs of dysregulation, they should be removed from class and given time and 	strategies to reregulate before then discussing their </a:t>
            </a:r>
            <a:r>
              <a:rPr lang="en-US" sz="1200" dirty="0" err="1">
                <a:latin typeface="SassoonPrimaryType" pitchFamily="2" charset="0"/>
              </a:rPr>
              <a:t>behaviour</a:t>
            </a:r>
            <a:r>
              <a:rPr lang="en-US" sz="1200" dirty="0">
                <a:latin typeface="SassoonPrimaryType" pitchFamily="2" charset="0"/>
              </a:rPr>
              <a:t> using the </a:t>
            </a:r>
            <a:r>
              <a:rPr lang="en-US" sz="1200" dirty="0" err="1">
                <a:latin typeface="SassoonPrimaryType" pitchFamily="2" charset="0"/>
              </a:rPr>
              <a:t>behaviour</a:t>
            </a:r>
            <a:r>
              <a:rPr lang="en-US" sz="1200" dirty="0">
                <a:latin typeface="SassoonPrimaryType" pitchFamily="2" charset="0"/>
              </a:rPr>
              <a:t> 	ladder. Children should then be returned to learning. This short intervention could be 	carried out by support staff, phase leader or SLT. </a:t>
            </a:r>
          </a:p>
          <a:p>
            <a:r>
              <a:rPr lang="en-US" sz="1200" dirty="0">
                <a:latin typeface="SassoonPrimaryType" pitchFamily="2" charset="0"/>
              </a:rPr>
              <a:t>	- </a:t>
            </a:r>
            <a:r>
              <a:rPr lang="en-US" sz="1200" b="1" dirty="0">
                <a:latin typeface="SassoonPrimaryType" pitchFamily="2" charset="0"/>
              </a:rPr>
              <a:t>At lunchtime: </a:t>
            </a:r>
            <a:r>
              <a:rPr lang="en-US" sz="1200" dirty="0">
                <a:latin typeface="SassoonPrimaryType" pitchFamily="2" charset="0"/>
              </a:rPr>
              <a:t>one member of SLT will be on duty at lunchtime in the SEMH room, 	which will allow children to be removed from the yard and given time to reregulate, 	before SLT deal with the incident and feedback to staff as necessary. This space can be 	accessed independently by children who are dysregulated. </a:t>
            </a:r>
          </a:p>
          <a:p>
            <a:r>
              <a:rPr lang="en-US" sz="1200" b="1" dirty="0">
                <a:latin typeface="SassoonPrimaryType" pitchFamily="2" charset="0"/>
              </a:rPr>
              <a:t>Regulating Activities </a:t>
            </a:r>
            <a:r>
              <a:rPr lang="en-US" sz="1200" dirty="0">
                <a:latin typeface="SassoonPrimaryType" pitchFamily="2" charset="0"/>
              </a:rPr>
              <a:t>– every classroom and key breakout area will be equipped with a booklet of strategies to support staff in regulating children</a:t>
            </a:r>
          </a:p>
        </p:txBody>
      </p:sp>
      <p:pic>
        <p:nvPicPr>
          <p:cNvPr id="7" name="Picture 6">
            <a:extLst>
              <a:ext uri="{FF2B5EF4-FFF2-40B4-BE49-F238E27FC236}">
                <a16:creationId xmlns:a16="http://schemas.microsoft.com/office/drawing/2014/main" id="{6F7AB795-6C42-4D22-8A44-A1E33967FF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6345" y="2673687"/>
            <a:ext cx="5505309" cy="1875973"/>
          </a:xfrm>
          <a:prstGeom prst="rect">
            <a:avLst/>
          </a:prstGeom>
        </p:spPr>
      </p:pic>
      <p:pic>
        <p:nvPicPr>
          <p:cNvPr id="8" name="Picture 7">
            <a:extLst>
              <a:ext uri="{FF2B5EF4-FFF2-40B4-BE49-F238E27FC236}">
                <a16:creationId xmlns:a16="http://schemas.microsoft.com/office/drawing/2014/main" id="{2D05989C-DBAF-4D99-BFCD-EB74976E49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772745">
            <a:off x="4129577" y="8330481"/>
            <a:ext cx="870828" cy="492779"/>
          </a:xfrm>
          <a:prstGeom prst="rect">
            <a:avLst/>
          </a:prstGeom>
        </p:spPr>
      </p:pic>
      <p:pic>
        <p:nvPicPr>
          <p:cNvPr id="9" name="Picture 8">
            <a:extLst>
              <a:ext uri="{FF2B5EF4-FFF2-40B4-BE49-F238E27FC236}">
                <a16:creationId xmlns:a16="http://schemas.microsoft.com/office/drawing/2014/main" id="{2887C3F4-DDCB-4881-B2C3-888C53268F1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784348">
            <a:off x="5361312" y="8328692"/>
            <a:ext cx="895439" cy="492779"/>
          </a:xfrm>
          <a:prstGeom prst="rect">
            <a:avLst/>
          </a:prstGeom>
        </p:spPr>
      </p:pic>
      <p:pic>
        <p:nvPicPr>
          <p:cNvPr id="10" name="Picture 9">
            <a:extLst>
              <a:ext uri="{FF2B5EF4-FFF2-40B4-BE49-F238E27FC236}">
                <a16:creationId xmlns:a16="http://schemas.microsoft.com/office/drawing/2014/main" id="{B67FDC39-B2B3-4355-A611-A8A8BFF154FB}"/>
              </a:ext>
            </a:extLst>
          </p:cNvPr>
          <p:cNvPicPr>
            <a:picLocks noChangeAspect="1"/>
          </p:cNvPicPr>
          <p:nvPr/>
        </p:nvPicPr>
        <p:blipFill>
          <a:blip r:embed="rId5"/>
          <a:stretch>
            <a:fillRect/>
          </a:stretch>
        </p:blipFill>
        <p:spPr>
          <a:xfrm>
            <a:off x="4769007" y="8954482"/>
            <a:ext cx="875630" cy="492779"/>
          </a:xfrm>
          <a:prstGeom prst="rect">
            <a:avLst/>
          </a:prstGeom>
        </p:spPr>
      </p:pic>
      <p:sp>
        <p:nvSpPr>
          <p:cNvPr id="2" name="TextBox 1">
            <a:extLst>
              <a:ext uri="{FF2B5EF4-FFF2-40B4-BE49-F238E27FC236}">
                <a16:creationId xmlns:a16="http://schemas.microsoft.com/office/drawing/2014/main" id="{E461D4DC-C856-4B6F-AC96-506F38097702}"/>
              </a:ext>
            </a:extLst>
          </p:cNvPr>
          <p:cNvSpPr txBox="1"/>
          <p:nvPr/>
        </p:nvSpPr>
        <p:spPr>
          <a:xfrm>
            <a:off x="390524" y="7760607"/>
            <a:ext cx="3692878" cy="1754326"/>
          </a:xfrm>
          <a:prstGeom prst="rect">
            <a:avLst/>
          </a:prstGeom>
          <a:noFill/>
          <a:ln>
            <a:solidFill>
              <a:schemeClr val="tx1"/>
            </a:solidFill>
          </a:ln>
        </p:spPr>
        <p:txBody>
          <a:bodyPr wrap="square" rtlCol="0">
            <a:spAutoFit/>
          </a:bodyPr>
          <a:lstStyle/>
          <a:p>
            <a:r>
              <a:rPr lang="en-US" sz="1200" b="1" u="sng" dirty="0">
                <a:latin typeface="SassoonPrimaryType" pitchFamily="2" charset="0"/>
              </a:rPr>
              <a:t>EYFS</a:t>
            </a:r>
            <a:r>
              <a:rPr lang="en-GB" sz="1200" b="1" u="sng" dirty="0">
                <a:latin typeface="SassoonPrimaryType" pitchFamily="2" charset="0"/>
              </a:rPr>
              <a:t> Rewards</a:t>
            </a:r>
          </a:p>
          <a:p>
            <a:endParaRPr lang="en-GB" sz="1200" i="1" dirty="0">
              <a:latin typeface="SassoonPrimaryType" pitchFamily="2" charset="0"/>
            </a:endParaRPr>
          </a:p>
          <a:p>
            <a:r>
              <a:rPr lang="en-US" sz="1200" dirty="0">
                <a:latin typeface="SassoonPrimaryType" pitchFamily="2" charset="0"/>
              </a:rPr>
              <a:t>T</a:t>
            </a:r>
            <a:r>
              <a:rPr lang="en-GB" sz="1200" dirty="0">
                <a:latin typeface="SassoonPrimaryType" pitchFamily="2" charset="0"/>
              </a:rPr>
              <a:t>ed’s Best Listener (daily)</a:t>
            </a:r>
          </a:p>
          <a:p>
            <a:r>
              <a:rPr lang="en-US" sz="1200" dirty="0">
                <a:latin typeface="SassoonPrimaryType" pitchFamily="2" charset="0"/>
              </a:rPr>
              <a:t>S</a:t>
            </a:r>
            <a:r>
              <a:rPr lang="en-GB" sz="1200" dirty="0">
                <a:latin typeface="SassoonPrimaryType" pitchFamily="2" charset="0"/>
              </a:rPr>
              <a:t>tar of the Day (used to motivate children to work – all will get a turn across the school year)</a:t>
            </a:r>
          </a:p>
          <a:p>
            <a:r>
              <a:rPr lang="en-US" sz="1200" dirty="0">
                <a:latin typeface="SassoonPrimaryType" pitchFamily="2" charset="0"/>
              </a:rPr>
              <a:t>W</a:t>
            </a:r>
            <a:r>
              <a:rPr lang="en-GB" sz="1200" dirty="0" err="1">
                <a:latin typeface="SassoonPrimaryType" pitchFamily="2" charset="0"/>
              </a:rPr>
              <a:t>riter</a:t>
            </a:r>
            <a:r>
              <a:rPr lang="en-GB" sz="1200" dirty="0">
                <a:latin typeface="SassoonPrimaryType" pitchFamily="2" charset="0"/>
              </a:rPr>
              <a:t> of the Week </a:t>
            </a:r>
          </a:p>
          <a:p>
            <a:r>
              <a:rPr lang="en-US" sz="1200" dirty="0">
                <a:latin typeface="SassoonPrimaryType" pitchFamily="2" charset="0"/>
              </a:rPr>
              <a:t>G</a:t>
            </a:r>
            <a:r>
              <a:rPr lang="en-GB" sz="1200" dirty="0">
                <a:latin typeface="SassoonPrimaryType" pitchFamily="2" charset="0"/>
              </a:rPr>
              <a:t>olden Book</a:t>
            </a:r>
          </a:p>
          <a:p>
            <a:r>
              <a:rPr lang="en-US" sz="1200" dirty="0">
                <a:latin typeface="SassoonPrimaryType" pitchFamily="2" charset="0"/>
              </a:rPr>
              <a:t>R</a:t>
            </a:r>
            <a:r>
              <a:rPr lang="en-GB" sz="1200" dirty="0" err="1">
                <a:latin typeface="SassoonPrimaryType" pitchFamily="2" charset="0"/>
              </a:rPr>
              <a:t>ecognition</a:t>
            </a:r>
            <a:r>
              <a:rPr lang="en-GB" sz="1200" dirty="0">
                <a:latin typeface="SassoonPrimaryType" pitchFamily="2" charset="0"/>
              </a:rPr>
              <a:t> Board (linked to the whole school behaviour focus)</a:t>
            </a:r>
          </a:p>
        </p:txBody>
      </p:sp>
    </p:spTree>
    <p:extLst>
      <p:ext uri="{BB962C8B-B14F-4D97-AF65-F5344CB8AC3E}">
        <p14:creationId xmlns:p14="http://schemas.microsoft.com/office/powerpoint/2010/main" val="369057554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155</TotalTime>
  <Words>796</Words>
  <Application>Microsoft Office PowerPoint</Application>
  <PresentationFormat>A4 Paper (210x297 mm)</PresentationFormat>
  <Paragraphs>44</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SassoonPrimaryType</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Katharine Spencer</dc:creator>
  <cp:lastModifiedBy>Laura Watanabe</cp:lastModifiedBy>
  <cp:revision>16</cp:revision>
  <dcterms:created xsi:type="dcterms:W3CDTF">2022-11-17T10:30:26Z</dcterms:created>
  <dcterms:modified xsi:type="dcterms:W3CDTF">2024-04-15T18:29:34Z</dcterms:modified>
</cp:coreProperties>
</file>