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4"/>
  </p:sldMasterIdLst>
  <p:handoutMasterIdLst>
    <p:handoutMasterId r:id="rId19"/>
  </p:handoutMasterIdLst>
  <p:sldIdLst>
    <p:sldId id="270" r:id="rId5"/>
    <p:sldId id="271" r:id="rId6"/>
    <p:sldId id="256" r:id="rId7"/>
    <p:sldId id="272" r:id="rId8"/>
    <p:sldId id="274" r:id="rId9"/>
    <p:sldId id="275" r:id="rId10"/>
    <p:sldId id="258" r:id="rId11"/>
    <p:sldId id="276" r:id="rId12"/>
    <p:sldId id="280" r:id="rId13"/>
    <p:sldId id="279" r:id="rId14"/>
    <p:sldId id="282" r:id="rId15"/>
    <p:sldId id="281" r:id="rId16"/>
    <p:sldId id="284" r:id="rId17"/>
    <p:sldId id="263" r:id="rId18"/>
  </p:sldIdLst>
  <p:sldSz cx="12192000" cy="6858000"/>
  <p:notesSz cx="6797675"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idanduffy@btinternet.com" initials="a" lastIdx="1" clrIdx="0">
    <p:extLst>
      <p:ext uri="{19B8F6BF-5375-455C-9EA6-DF929625EA0E}">
        <p15:presenceInfo xmlns:p15="http://schemas.microsoft.com/office/powerpoint/2012/main" xmlns="" userId="37efaee270f5c103"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CB552B6-9596-DA11-A86A-CEEE4848B86B}" v="34" dt="2021-09-24T10:42:44.653"/>
    <p1510:client id="{1C4BFBCA-F135-AE44-B552-5E249C4C75B8}" v="178" dt="2020-09-23T21:18:59.183"/>
    <p1510:client id="{82CE7012-8613-9F4E-A85D-4E55B51BF05C}" v="121" dt="2020-09-23T19:46:55.780"/>
    <p1510:client id="{A3881BE3-816F-4DEF-848B-D5015BA00512}" v="856" dt="2020-09-23T14:40:24.922"/>
    <p1510:client id="{BA8A01CF-4163-4DE7-3B2A-1C4714065F19}" v="1333" dt="2020-09-24T08:04:54.341"/>
    <p1510:client id="{C7442FA7-58E9-0664-66B3-23B00AC8635C}" v="20" dt="2021-09-23T22:31:41.574"/>
    <p1510:client id="{DC6AA7E3-946A-4F08-3926-80C29E5319D6}" v="4" dt="2020-09-24T14:11:45.59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803"/>
    <p:restoredTop sz="96327"/>
  </p:normalViewPr>
  <p:slideViewPr>
    <p:cSldViewPr snapToGrid="0" snapToObjects="1">
      <p:cViewPr>
        <p:scale>
          <a:sx n="89" d="100"/>
          <a:sy n="89" d="100"/>
        </p:scale>
        <p:origin x="-132" y="-120"/>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microsoft.com/office/2015/10/relationships/revisionInfo" Target="revisionInfo.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50443" y="0"/>
            <a:ext cx="2945659" cy="496332"/>
          </a:xfrm>
          <a:prstGeom prst="rect">
            <a:avLst/>
          </a:prstGeom>
        </p:spPr>
        <p:txBody>
          <a:bodyPr vert="horz" lIns="91440" tIns="45720" rIns="91440" bIns="45720" rtlCol="0"/>
          <a:lstStyle>
            <a:lvl1pPr algn="r">
              <a:defRPr sz="1200"/>
            </a:lvl1pPr>
          </a:lstStyle>
          <a:p>
            <a:fld id="{BFC3E9EB-8951-4CA3-A13B-FD73547FED75}" type="datetimeFigureOut">
              <a:rPr lang="en-GB" smtClean="0"/>
              <a:t>20/09/2022</a:t>
            </a:fld>
            <a:endParaRPr lang="en-GB"/>
          </a:p>
        </p:txBody>
      </p:sp>
      <p:sp>
        <p:nvSpPr>
          <p:cNvPr id="4" name="Footer Placeholder 3"/>
          <p:cNvSpPr>
            <a:spLocks noGrp="1"/>
          </p:cNvSpPr>
          <p:nvPr>
            <p:ph type="ftr" sz="quarter" idx="2"/>
          </p:nvPr>
        </p:nvSpPr>
        <p:spPr>
          <a:xfrm>
            <a:off x="0" y="9428583"/>
            <a:ext cx="2945659" cy="496332"/>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50443" y="9428583"/>
            <a:ext cx="2945659" cy="496332"/>
          </a:xfrm>
          <a:prstGeom prst="rect">
            <a:avLst/>
          </a:prstGeom>
        </p:spPr>
        <p:txBody>
          <a:bodyPr vert="horz" lIns="91440" tIns="45720" rIns="91440" bIns="45720" rtlCol="0" anchor="b"/>
          <a:lstStyle>
            <a:lvl1pPr algn="r">
              <a:defRPr sz="1200"/>
            </a:lvl1pPr>
          </a:lstStyle>
          <a:p>
            <a:fld id="{A44AC801-E7EF-4395-A20F-C6E9B93529C9}" type="slidenum">
              <a:rPr lang="en-GB" smtClean="0"/>
              <a:t>‹#›</a:t>
            </a:fld>
            <a:endParaRPr lang="en-GB"/>
          </a:p>
        </p:txBody>
      </p:sp>
    </p:spTree>
    <p:extLst>
      <p:ext uri="{BB962C8B-B14F-4D97-AF65-F5344CB8AC3E}">
        <p14:creationId xmlns:p14="http://schemas.microsoft.com/office/powerpoint/2010/main" val="3126119616"/>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GB"/>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9/20/2022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GB"/>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9/20/2022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GB"/>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GB"/>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9/20/2022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GB"/>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9/20/2022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GB"/>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GB"/>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9/20/2022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GB"/>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GB"/>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9/20/2022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55C6B4A9-1611-4792-9094-5F34BCA07E0B}" type="datetimeFigureOut">
              <a:rPr lang="en-US" dirty="0"/>
              <a:t>9/20/2022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9333C77-0158-454C-844F-B7AB9BD7DAD4}"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GB"/>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9/20/2022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GB"/>
              <a:t>Click to edit Master title style</a:t>
            </a:r>
            <a:endParaRPr lang="en-US" dirty="0"/>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9/20/2022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GB"/>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9/20/2022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Date Placeholder 4"/>
          <p:cNvSpPr>
            <a:spLocks noGrp="1"/>
          </p:cNvSpPr>
          <p:nvPr>
            <p:ph type="dt" sz="half" idx="10"/>
          </p:nvPr>
        </p:nvSpPr>
        <p:spPr/>
        <p:txBody>
          <a:bodyPr/>
          <a:lstStyle/>
          <a:p>
            <a:fld id="{EB712588-04B1-427B-82EE-E8DB90309F08}" type="datetimeFigureOut">
              <a:rPr lang="en-US" dirty="0"/>
              <a:t>9/20/2022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FF9F0C5-380F-41C2-899A-BAC0F0927E16}"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9/20/2022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GB"/>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9/20/2022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9/20/2022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GB"/>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42A54C80-263E-416B-A8E0-580EDEADCBDC}" type="datetimeFigureOut">
              <a:rPr lang="en-US" dirty="0"/>
              <a:t>9/20/2022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9954A3-9DFD-4C44-94BA-B95130A3BA1C}"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GB"/>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GB"/>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9/20/2022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GB"/>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9/20/2022</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D57F1E4F-1CFF-5643-939E-217C01CDF56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65" r:id="rId4"/>
    <p:sldLayoutId id="2147483653" r:id="rId5"/>
    <p:sldLayoutId id="2147483654" r:id="rId6"/>
    <p:sldLayoutId id="2147483655" r:id="rId7"/>
    <p:sldLayoutId id="2147483666" r:id="rId8"/>
    <p:sldLayoutId id="2147483657" r:id="rId9"/>
    <p:sldLayoutId id="2147483660" r:id="rId10"/>
    <p:sldLayoutId id="2147483661" r:id="rId11"/>
    <p:sldLayoutId id="2147483662" r:id="rId12"/>
    <p:sldLayoutId id="2147483663" r:id="rId13"/>
    <p:sldLayoutId id="2147483664" r:id="rId14"/>
    <p:sldLayoutId id="2147483667" r:id="rId15"/>
    <p:sldLayoutId id="2147483659"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png"/><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11.xml.rels><?xml version="1.0" encoding="UTF-8" standalone="yes"?>
<Relationships xmlns="http://schemas.openxmlformats.org/package/2006/relationships"><Relationship Id="rId8" Type="http://schemas.openxmlformats.org/officeDocument/2006/relationships/image" Target="../media/image48.jpeg"/><Relationship Id="rId3" Type="http://schemas.openxmlformats.org/officeDocument/2006/relationships/image" Target="../media/image43.jpeg"/><Relationship Id="rId7" Type="http://schemas.openxmlformats.org/officeDocument/2006/relationships/image" Target="../media/image47.png"/><Relationship Id="rId2" Type="http://schemas.openxmlformats.org/officeDocument/2006/relationships/image" Target="../media/image42.jpeg"/><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5.jpeg"/><Relationship Id="rId4" Type="http://schemas.openxmlformats.org/officeDocument/2006/relationships/image" Target="../media/image44.png"/></Relationships>
</file>

<file path=ppt/slides/_rels/slide12.xml.rels><?xml version="1.0" encoding="UTF-8" standalone="yes"?>
<Relationships xmlns="http://schemas.openxmlformats.org/package/2006/relationships"><Relationship Id="rId8" Type="http://schemas.openxmlformats.org/officeDocument/2006/relationships/image" Target="../media/image55.jpeg"/><Relationship Id="rId13" Type="http://schemas.openxmlformats.org/officeDocument/2006/relationships/image" Target="../media/image60.jpeg"/><Relationship Id="rId3" Type="http://schemas.openxmlformats.org/officeDocument/2006/relationships/image" Target="../media/image50.jpeg"/><Relationship Id="rId7" Type="http://schemas.openxmlformats.org/officeDocument/2006/relationships/image" Target="../media/image54.jpeg"/><Relationship Id="rId12" Type="http://schemas.openxmlformats.org/officeDocument/2006/relationships/image" Target="../media/image59.jpeg"/><Relationship Id="rId2" Type="http://schemas.openxmlformats.org/officeDocument/2006/relationships/image" Target="../media/image49.jpeg"/><Relationship Id="rId1" Type="http://schemas.openxmlformats.org/officeDocument/2006/relationships/slideLayout" Target="../slideLayouts/slideLayout2.xml"/><Relationship Id="rId6" Type="http://schemas.openxmlformats.org/officeDocument/2006/relationships/image" Target="../media/image53.jpeg"/><Relationship Id="rId11" Type="http://schemas.openxmlformats.org/officeDocument/2006/relationships/image" Target="../media/image58.jpeg"/><Relationship Id="rId5" Type="http://schemas.openxmlformats.org/officeDocument/2006/relationships/image" Target="../media/image52.png"/><Relationship Id="rId10" Type="http://schemas.openxmlformats.org/officeDocument/2006/relationships/image" Target="../media/image57.jpeg"/><Relationship Id="rId4" Type="http://schemas.openxmlformats.org/officeDocument/2006/relationships/image" Target="../media/image51.jpeg"/><Relationship Id="rId9" Type="http://schemas.openxmlformats.org/officeDocument/2006/relationships/image" Target="../media/image56.jpeg"/></Relationships>
</file>

<file path=ppt/slides/_rels/slide13.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6.jpeg"/><Relationship Id="rId13" Type="http://schemas.openxmlformats.org/officeDocument/2006/relationships/image" Target="file:////var/folders/gm/3vr1rb217dncgvx8d9p39mh40000gp/T/com.microsoft.Word/WebArchiveCopyPasteTempFiles/shopping%3fq=tbnANd9GcRSDUIgZHVQOqyF0Yv7s_ZkK5PiQWF40DRyHm398j0UiIVbuUMAVjh39IiF8fDaLib6zoIyjOz9WQ&amp;usqp=CAc" TargetMode="External"/><Relationship Id="rId3" Type="http://schemas.openxmlformats.org/officeDocument/2006/relationships/image" Target="../media/image2.png"/><Relationship Id="rId7" Type="http://schemas.openxmlformats.org/officeDocument/2006/relationships/image" Target="file:////var/folders/gm/3vr1rb217dncgvx8d9p39mh40000gp/T/com.microsoft.Word/WebArchiveCopyPasteTempFiles/Five-pairs-of-wellies-lined-up.jpg" TargetMode="External"/><Relationship Id="rId12"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5.jpeg"/><Relationship Id="rId11" Type="http://schemas.openxmlformats.org/officeDocument/2006/relationships/image" Target="file:////var/folders/gm/3vr1rb217dncgvx8d9p39mh40000gp/T/com.microsoft.Word/WebArchiveCopyPasteTempFiles/shopping%3fq=tbnANd9GcSYnllxhz6CypDMD3QbN09PM3HMJi4qMWhq-UKDevD3zgvEOmNTJZHdznM7yYKLHVCaPdNgdKE3&amp;usqp=CAc" TargetMode="External"/><Relationship Id="rId5" Type="http://schemas.openxmlformats.org/officeDocument/2006/relationships/image" Target="../media/image4.png"/><Relationship Id="rId10" Type="http://schemas.openxmlformats.org/officeDocument/2006/relationships/image" Target="../media/image7.jpeg"/><Relationship Id="rId4" Type="http://schemas.openxmlformats.org/officeDocument/2006/relationships/image" Target="../media/image3.png"/><Relationship Id="rId9" Type="http://schemas.openxmlformats.org/officeDocument/2006/relationships/image" Target="https://encrypted-tbn0.gstatic.com/images?q=tbn%3AANd9GcTneU6T5n3s3WLQOxYPfZe-oiRIERDXRnwXUw&amp;usqp=CAU" TargetMode="External"/><Relationship Id="rId14" Type="http://schemas.openxmlformats.org/officeDocument/2006/relationships/image" Target="../media/image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image" Target="../media/image27.jpeg"/><Relationship Id="rId5" Type="http://schemas.openxmlformats.org/officeDocument/2006/relationships/image" Target="../media/image26.png"/><Relationship Id="rId4" Type="http://schemas.openxmlformats.org/officeDocument/2006/relationships/image" Target="../media/image25.jpeg"/><Relationship Id="rId9" Type="http://schemas.openxmlformats.org/officeDocument/2006/relationships/image" Target="../media/image29.png"/></Relationships>
</file>

<file path=ppt/slides/_rels/slide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9.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4.png"/><Relationship Id="rId7" Type="http://schemas.openxmlformats.org/officeDocument/2006/relationships/image" Target="https://encrypted-tbn0.gstatic.com/images?q=tbn%3AANd9GcQhgFLbyw5RERHBoFfu01xtTOXufsp94-KHfA&amp;usqp=CAU" TargetMode="External"/><Relationship Id="rId2" Type="http://schemas.openxmlformats.org/officeDocument/2006/relationships/image" Target="../media/image33.png"/><Relationship Id="rId1" Type="http://schemas.openxmlformats.org/officeDocument/2006/relationships/slideLayout" Target="../slideLayouts/slideLayout2.xml"/><Relationship Id="rId6" Type="http://schemas.openxmlformats.org/officeDocument/2006/relationships/image" Target="../media/image36.jpeg"/><Relationship Id="rId5" Type="http://schemas.openxmlformats.org/officeDocument/2006/relationships/image" Target="https://encrypted-tbn0.gstatic.com/images?q=tbn%3AANd9GcQxUXXLiodewCkf7GpX5acA9z2D8sLOXBJuog&amp;usqp=CAU" TargetMode="External"/><Relationship Id="rId4" Type="http://schemas.openxmlformats.org/officeDocument/2006/relationships/image" Target="../media/image35.jpeg"/><Relationship Id="rId9" Type="http://schemas.openxmlformats.org/officeDocument/2006/relationships/image" Target="../media/image3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CEF923C-DF4D-5C40-A79C-99108F0EFF47}"/>
              </a:ext>
            </a:extLst>
          </p:cNvPr>
          <p:cNvSpPr>
            <a:spLocks noGrp="1"/>
          </p:cNvSpPr>
          <p:nvPr>
            <p:ph type="title"/>
          </p:nvPr>
        </p:nvSpPr>
        <p:spPr/>
        <p:txBody>
          <a:bodyPr vert="horz" lIns="91440" tIns="45720" rIns="91440" bIns="45720" rtlCol="0" anchor="t">
            <a:noAutofit/>
          </a:bodyPr>
          <a:lstStyle/>
          <a:p>
            <a:pPr algn="ctr"/>
            <a:r>
              <a:rPr lang="en-US" sz="7200" dirty="0"/>
              <a:t>Mathematics in Reception Class</a:t>
            </a:r>
            <a:br>
              <a:rPr lang="en-US" sz="7200" dirty="0"/>
            </a:br>
            <a:r>
              <a:rPr lang="en-US" sz="5400" dirty="0"/>
              <a:t/>
            </a:r>
            <a:br>
              <a:rPr lang="en-US" sz="5400" dirty="0"/>
            </a:br>
            <a:r>
              <a:rPr lang="en-US" sz="5400" dirty="0"/>
              <a:t> St John Vianney Catholic Primary School</a:t>
            </a:r>
            <a:endParaRPr lang="en-US" sz="7200" dirty="0"/>
          </a:p>
        </p:txBody>
      </p:sp>
    </p:spTree>
    <p:extLst>
      <p:ext uri="{BB962C8B-B14F-4D97-AF65-F5344CB8AC3E}">
        <p14:creationId xmlns:p14="http://schemas.microsoft.com/office/powerpoint/2010/main" val="39081588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736633D-3C8C-44A2-BCC9-4E15AB2F936D}"/>
              </a:ext>
            </a:extLst>
          </p:cNvPr>
          <p:cNvSpPr>
            <a:spLocks noGrp="1"/>
          </p:cNvSpPr>
          <p:nvPr>
            <p:ph type="title"/>
          </p:nvPr>
        </p:nvSpPr>
        <p:spPr/>
        <p:txBody>
          <a:bodyPr/>
          <a:lstStyle/>
          <a:p>
            <a:r>
              <a:rPr lang="en-US"/>
              <a:t>Tens Frames</a:t>
            </a:r>
          </a:p>
        </p:txBody>
      </p:sp>
      <p:sp>
        <p:nvSpPr>
          <p:cNvPr id="3" name="Content Placeholder 2">
            <a:extLst>
              <a:ext uri="{FF2B5EF4-FFF2-40B4-BE49-F238E27FC236}">
                <a16:creationId xmlns:a16="http://schemas.microsoft.com/office/drawing/2014/main" xmlns="" id="{6E8E08A7-8A32-4AF7-AC05-440B7DA0A9BA}"/>
              </a:ext>
            </a:extLst>
          </p:cNvPr>
          <p:cNvSpPr>
            <a:spLocks noGrp="1"/>
          </p:cNvSpPr>
          <p:nvPr>
            <p:ph idx="1"/>
          </p:nvPr>
        </p:nvSpPr>
        <p:spPr>
          <a:xfrm>
            <a:off x="255513" y="1548268"/>
            <a:ext cx="8596668" cy="3880773"/>
          </a:xfrm>
        </p:spPr>
        <p:txBody>
          <a:bodyPr vert="horz" lIns="91440" tIns="45720" rIns="91440" bIns="45720" rtlCol="0" anchor="t">
            <a:normAutofit/>
          </a:bodyPr>
          <a:lstStyle/>
          <a:p>
            <a:r>
              <a:rPr lang="en-US" dirty="0"/>
              <a:t>Ten-Frames are two-by-five rectangular frames into which objects like counters can be placed to show numbers less than or equal to ten.</a:t>
            </a:r>
          </a:p>
          <a:p>
            <a:r>
              <a:rPr lang="en-US" dirty="0"/>
              <a:t>They may be used by a teacher to help children to </a:t>
            </a:r>
            <a:r>
              <a:rPr lang="en-US" dirty="0" err="1"/>
              <a:t>visualise</a:t>
            </a:r>
            <a:r>
              <a:rPr lang="en-US" dirty="0"/>
              <a:t> numbers, help them learn to count between 0 and 10 or use different </a:t>
            </a:r>
            <a:r>
              <a:rPr lang="en-US" dirty="0" err="1"/>
              <a:t>coloured</a:t>
            </a:r>
            <a:r>
              <a:rPr lang="en-US" dirty="0"/>
              <a:t> counters to teach them simple additions and numbers to 10.</a:t>
            </a:r>
          </a:p>
          <a:p>
            <a:r>
              <a:rPr lang="en-US" dirty="0"/>
              <a:t>They help children to find ‘How many more do you need to make…7’</a:t>
            </a:r>
          </a:p>
          <a:p>
            <a:r>
              <a:rPr lang="en-US" dirty="0"/>
              <a:t>Tens frames can also be used to compliment and assist in solving part-part-whole problems.</a:t>
            </a:r>
          </a:p>
          <a:p>
            <a:endParaRPr lang="en-US" dirty="0"/>
          </a:p>
        </p:txBody>
      </p:sp>
      <p:sp>
        <p:nvSpPr>
          <p:cNvPr id="5" name="Content Placeholder 2">
            <a:extLst>
              <a:ext uri="{FF2B5EF4-FFF2-40B4-BE49-F238E27FC236}">
                <a16:creationId xmlns:a16="http://schemas.microsoft.com/office/drawing/2014/main" xmlns="" id="{9C2CD458-9B61-4AB4-9FE8-DC886F42B88E}"/>
              </a:ext>
            </a:extLst>
          </p:cNvPr>
          <p:cNvSpPr txBox="1">
            <a:spLocks/>
          </p:cNvSpPr>
          <p:nvPr/>
        </p:nvSpPr>
        <p:spPr>
          <a:xfrm>
            <a:off x="813406" y="3494088"/>
            <a:ext cx="8596668" cy="3880773"/>
          </a:xfrm>
          <a:prstGeom prst="rect">
            <a:avLst/>
          </a:prstGeom>
        </p:spPr>
        <p:txBody>
          <a:bodyPr vert="horz" lIns="91440" tIns="45720" rIns="91440" bIns="45720" rtlCol="0" anchor="t">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buNone/>
            </a:pPr>
            <a:endParaRPr lang="en-US" dirty="0">
              <a:ea typeface="+mn-lt"/>
              <a:cs typeface="+mn-lt"/>
            </a:endParaRPr>
          </a:p>
        </p:txBody>
      </p:sp>
      <p:pic>
        <p:nvPicPr>
          <p:cNvPr id="7" name="Picture 6" descr="A screenshot of a video game&#10;&#10;Description automatically generated">
            <a:extLst>
              <a:ext uri="{FF2B5EF4-FFF2-40B4-BE49-F238E27FC236}">
                <a16:creationId xmlns:a16="http://schemas.microsoft.com/office/drawing/2014/main" xmlns="" id="{861D136B-FF30-43D0-93C6-B86C8C383B33}"/>
              </a:ext>
            </a:extLst>
          </p:cNvPr>
          <p:cNvPicPr>
            <a:picLocks noChangeAspect="1"/>
          </p:cNvPicPr>
          <p:nvPr/>
        </p:nvPicPr>
        <p:blipFill rotWithShape="1">
          <a:blip r:embed="rId2"/>
          <a:srcRect r="-498" b="21891"/>
          <a:stretch/>
        </p:blipFill>
        <p:spPr>
          <a:xfrm>
            <a:off x="1559993" y="4823210"/>
            <a:ext cx="2309881" cy="1795303"/>
          </a:xfrm>
          <a:prstGeom prst="rect">
            <a:avLst/>
          </a:prstGeom>
        </p:spPr>
      </p:pic>
      <p:pic>
        <p:nvPicPr>
          <p:cNvPr id="8" name="Picture 8" descr="A screen shot of a social media post&#10;&#10;Description automatically generated">
            <a:extLst>
              <a:ext uri="{FF2B5EF4-FFF2-40B4-BE49-F238E27FC236}">
                <a16:creationId xmlns:a16="http://schemas.microsoft.com/office/drawing/2014/main" xmlns="" id="{87118CC5-19A6-4EF4-AEDE-2E368FFD849C}"/>
              </a:ext>
            </a:extLst>
          </p:cNvPr>
          <p:cNvPicPr>
            <a:picLocks noChangeAspect="1"/>
          </p:cNvPicPr>
          <p:nvPr/>
        </p:nvPicPr>
        <p:blipFill>
          <a:blip r:embed="rId3"/>
          <a:stretch>
            <a:fillRect/>
          </a:stretch>
        </p:blipFill>
        <p:spPr>
          <a:xfrm>
            <a:off x="7396843" y="4405993"/>
            <a:ext cx="2914650" cy="2179864"/>
          </a:xfrm>
          <a:prstGeom prst="rect">
            <a:avLst/>
          </a:prstGeom>
        </p:spPr>
      </p:pic>
      <p:pic>
        <p:nvPicPr>
          <p:cNvPr id="9" name="Picture 9" descr="A star in the background&#10;&#10;Description automatically generated">
            <a:extLst>
              <a:ext uri="{FF2B5EF4-FFF2-40B4-BE49-F238E27FC236}">
                <a16:creationId xmlns:a16="http://schemas.microsoft.com/office/drawing/2014/main" xmlns="" id="{019B12E6-DC0B-43C4-80B4-FA586421CD33}"/>
              </a:ext>
            </a:extLst>
          </p:cNvPr>
          <p:cNvPicPr>
            <a:picLocks noChangeAspect="1"/>
          </p:cNvPicPr>
          <p:nvPr/>
        </p:nvPicPr>
        <p:blipFill>
          <a:blip r:embed="rId4"/>
          <a:stretch>
            <a:fillRect/>
          </a:stretch>
        </p:blipFill>
        <p:spPr>
          <a:xfrm>
            <a:off x="8228239" y="193222"/>
            <a:ext cx="3790950" cy="2593521"/>
          </a:xfrm>
          <a:prstGeom prst="rect">
            <a:avLst/>
          </a:prstGeom>
        </p:spPr>
      </p:pic>
    </p:spTree>
    <p:extLst>
      <p:ext uri="{BB962C8B-B14F-4D97-AF65-F5344CB8AC3E}">
        <p14:creationId xmlns:p14="http://schemas.microsoft.com/office/powerpoint/2010/main" val="15333935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xmlns="" id="{1ECA631E-9BFC-5644-8A3C-10264A956DDF}"/>
              </a:ext>
            </a:extLst>
          </p:cNvPr>
          <p:cNvPicPr>
            <a:picLocks noChangeAspect="1"/>
          </p:cNvPicPr>
          <p:nvPr/>
        </p:nvPicPr>
        <p:blipFill>
          <a:blip r:embed="rId2"/>
          <a:stretch>
            <a:fillRect/>
          </a:stretch>
        </p:blipFill>
        <p:spPr>
          <a:xfrm rot="1348551">
            <a:off x="8993960" y="3280766"/>
            <a:ext cx="1430509" cy="1430509"/>
          </a:xfrm>
          <a:prstGeom prst="rect">
            <a:avLst/>
          </a:prstGeom>
        </p:spPr>
      </p:pic>
      <p:pic>
        <p:nvPicPr>
          <p:cNvPr id="10" name="Picture 9">
            <a:extLst>
              <a:ext uri="{FF2B5EF4-FFF2-40B4-BE49-F238E27FC236}">
                <a16:creationId xmlns:a16="http://schemas.microsoft.com/office/drawing/2014/main" xmlns="" id="{ABA094AD-46F9-9E41-8BA1-37220C29884B}"/>
              </a:ext>
            </a:extLst>
          </p:cNvPr>
          <p:cNvPicPr>
            <a:picLocks noChangeAspect="1"/>
          </p:cNvPicPr>
          <p:nvPr/>
        </p:nvPicPr>
        <p:blipFill>
          <a:blip r:embed="rId3"/>
          <a:stretch>
            <a:fillRect/>
          </a:stretch>
        </p:blipFill>
        <p:spPr>
          <a:xfrm>
            <a:off x="109935" y="627478"/>
            <a:ext cx="1511300" cy="1333500"/>
          </a:xfrm>
          <a:prstGeom prst="rect">
            <a:avLst/>
          </a:prstGeom>
        </p:spPr>
      </p:pic>
      <p:sp>
        <p:nvSpPr>
          <p:cNvPr id="2" name="Title 1">
            <a:extLst>
              <a:ext uri="{FF2B5EF4-FFF2-40B4-BE49-F238E27FC236}">
                <a16:creationId xmlns:a16="http://schemas.microsoft.com/office/drawing/2014/main" xmlns="" id="{090648B7-05D8-A445-9E99-180AAAEBE64D}"/>
              </a:ext>
            </a:extLst>
          </p:cNvPr>
          <p:cNvSpPr>
            <a:spLocks noGrp="1"/>
          </p:cNvSpPr>
          <p:nvPr>
            <p:ph type="title"/>
          </p:nvPr>
        </p:nvSpPr>
        <p:spPr>
          <a:xfrm>
            <a:off x="366800" y="267286"/>
            <a:ext cx="7847688" cy="684628"/>
          </a:xfrm>
        </p:spPr>
        <p:txBody>
          <a:bodyPr/>
          <a:lstStyle/>
          <a:p>
            <a:r>
              <a:rPr lang="en-US" dirty="0"/>
              <a:t>Solving problems using multiplication</a:t>
            </a:r>
          </a:p>
        </p:txBody>
      </p:sp>
      <p:sp>
        <p:nvSpPr>
          <p:cNvPr id="3" name="Content Placeholder 2">
            <a:extLst>
              <a:ext uri="{FF2B5EF4-FFF2-40B4-BE49-F238E27FC236}">
                <a16:creationId xmlns:a16="http://schemas.microsoft.com/office/drawing/2014/main" xmlns="" id="{8629A98B-A2BF-C541-AB6F-C5B19B1D5316}"/>
              </a:ext>
            </a:extLst>
          </p:cNvPr>
          <p:cNvSpPr>
            <a:spLocks noGrp="1"/>
          </p:cNvSpPr>
          <p:nvPr>
            <p:ph idx="1"/>
          </p:nvPr>
        </p:nvSpPr>
        <p:spPr>
          <a:xfrm>
            <a:off x="677334" y="1403690"/>
            <a:ext cx="8297854" cy="3137095"/>
          </a:xfrm>
        </p:spPr>
        <p:txBody>
          <a:bodyPr>
            <a:normAutofit/>
          </a:bodyPr>
          <a:lstStyle/>
          <a:p>
            <a:r>
              <a:rPr lang="en-GB" dirty="0"/>
              <a:t>The children are given a wide experience of practical calculation opportunities using a variety of equipment, including small world play, role play, counters, cubes etc. </a:t>
            </a:r>
          </a:p>
          <a:p>
            <a:r>
              <a:rPr lang="en-GB" dirty="0"/>
              <a:t>Children start to learn about doubling and think about equal groups or sets of objects in their play. </a:t>
            </a:r>
          </a:p>
          <a:p>
            <a:r>
              <a:rPr lang="en-GB" dirty="0"/>
              <a:t>Children begin to develop mental recall of some doubles through these experiences. They quickly recognise double 5 as 10 through using their fingers when counting and doubles such as double 2 and double 3 through their use of dice when playing games. </a:t>
            </a:r>
          </a:p>
          <a:p>
            <a:endParaRPr lang="en-GB" dirty="0"/>
          </a:p>
          <a:p>
            <a:endParaRPr lang="en-US" dirty="0"/>
          </a:p>
        </p:txBody>
      </p:sp>
      <p:sp>
        <p:nvSpPr>
          <p:cNvPr id="4" name="Oval Callout 3">
            <a:extLst>
              <a:ext uri="{FF2B5EF4-FFF2-40B4-BE49-F238E27FC236}">
                <a16:creationId xmlns:a16="http://schemas.microsoft.com/office/drawing/2014/main" xmlns="" id="{0FDFBDB2-2BE6-3041-A6DC-60648CA2290C}"/>
              </a:ext>
            </a:extLst>
          </p:cNvPr>
          <p:cNvSpPr/>
          <p:nvPr/>
        </p:nvSpPr>
        <p:spPr>
          <a:xfrm>
            <a:off x="8312054" y="318868"/>
            <a:ext cx="2082019" cy="1041010"/>
          </a:xfrm>
          <a:prstGeom prst="wedgeEllipseCallout">
            <a:avLst>
              <a:gd name="adj1" fmla="val -60022"/>
              <a:gd name="adj2" fmla="val 5947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dirty="0"/>
              <a:t>Double, lots of/ groups of </a:t>
            </a:r>
          </a:p>
        </p:txBody>
      </p:sp>
      <p:sp>
        <p:nvSpPr>
          <p:cNvPr id="7" name="Oval Callout 6">
            <a:extLst>
              <a:ext uri="{FF2B5EF4-FFF2-40B4-BE49-F238E27FC236}">
                <a16:creationId xmlns:a16="http://schemas.microsoft.com/office/drawing/2014/main" xmlns="" id="{AD4C784D-DBE8-A64B-AA99-3C3140264772}"/>
              </a:ext>
            </a:extLst>
          </p:cNvPr>
          <p:cNvSpPr/>
          <p:nvPr/>
        </p:nvSpPr>
        <p:spPr>
          <a:xfrm>
            <a:off x="164121" y="5070118"/>
            <a:ext cx="2579077" cy="1493520"/>
          </a:xfrm>
          <a:prstGeom prst="wedgeEllipseCallout">
            <a:avLst>
              <a:gd name="adj1" fmla="val 54440"/>
              <a:gd name="adj2" fmla="val -4770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Half, share, how many each, divide, groups of</a:t>
            </a:r>
          </a:p>
        </p:txBody>
      </p:sp>
      <p:pic>
        <p:nvPicPr>
          <p:cNvPr id="9" name="Picture 8" descr="A picture containing indoor, hanging, object, rack&#10;&#10;Description automatically generated">
            <a:extLst>
              <a:ext uri="{FF2B5EF4-FFF2-40B4-BE49-F238E27FC236}">
                <a16:creationId xmlns:a16="http://schemas.microsoft.com/office/drawing/2014/main" xmlns="" id="{71625A22-225D-EA4F-B9EF-87693E089484}"/>
              </a:ext>
            </a:extLst>
          </p:cNvPr>
          <p:cNvPicPr>
            <a:picLocks noChangeAspect="1"/>
          </p:cNvPicPr>
          <p:nvPr/>
        </p:nvPicPr>
        <p:blipFill rotWithShape="1">
          <a:blip r:embed="rId4"/>
          <a:srcRect t="6787" r="3120" b="3230"/>
          <a:stretch/>
        </p:blipFill>
        <p:spPr>
          <a:xfrm>
            <a:off x="9394941" y="1648558"/>
            <a:ext cx="2650085" cy="1536895"/>
          </a:xfrm>
          <a:prstGeom prst="rect">
            <a:avLst/>
          </a:prstGeom>
        </p:spPr>
      </p:pic>
      <p:pic>
        <p:nvPicPr>
          <p:cNvPr id="11" name="Picture 10">
            <a:extLst>
              <a:ext uri="{FF2B5EF4-FFF2-40B4-BE49-F238E27FC236}">
                <a16:creationId xmlns:a16="http://schemas.microsoft.com/office/drawing/2014/main" xmlns="" id="{76B5112D-5F29-464D-9FE4-4FA7242E898E}"/>
              </a:ext>
            </a:extLst>
          </p:cNvPr>
          <p:cNvPicPr>
            <a:picLocks noChangeAspect="1"/>
          </p:cNvPicPr>
          <p:nvPr/>
        </p:nvPicPr>
        <p:blipFill>
          <a:blip r:embed="rId5"/>
          <a:stretch>
            <a:fillRect/>
          </a:stretch>
        </p:blipFill>
        <p:spPr>
          <a:xfrm>
            <a:off x="10533726" y="267286"/>
            <a:ext cx="1511300" cy="1136404"/>
          </a:xfrm>
          <a:prstGeom prst="rect">
            <a:avLst/>
          </a:prstGeom>
        </p:spPr>
      </p:pic>
      <p:sp>
        <p:nvSpPr>
          <p:cNvPr id="13" name="Title 1">
            <a:extLst>
              <a:ext uri="{FF2B5EF4-FFF2-40B4-BE49-F238E27FC236}">
                <a16:creationId xmlns:a16="http://schemas.microsoft.com/office/drawing/2014/main" xmlns="" id="{36DC0738-6C78-D243-AA2A-8CFEA181C7EC}"/>
              </a:ext>
            </a:extLst>
          </p:cNvPr>
          <p:cNvSpPr txBox="1">
            <a:spLocks/>
          </p:cNvSpPr>
          <p:nvPr/>
        </p:nvSpPr>
        <p:spPr>
          <a:xfrm>
            <a:off x="2905000" y="4089009"/>
            <a:ext cx="2771289" cy="684628"/>
          </a:xfrm>
          <a:prstGeom prst="rect">
            <a:avLst/>
          </a:prstGeom>
        </p:spPr>
        <p:txBody>
          <a:bodyPr vert="horz" lIns="91440" tIns="45720" rIns="91440" bIns="45720" rtlCol="0" anchor="t">
            <a:normAutofit fontScale="85000" lnSpcReduction="10000"/>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a:t>….and division</a:t>
            </a:r>
          </a:p>
        </p:txBody>
      </p:sp>
      <p:sp>
        <p:nvSpPr>
          <p:cNvPr id="14" name="Content Placeholder 2">
            <a:extLst>
              <a:ext uri="{FF2B5EF4-FFF2-40B4-BE49-F238E27FC236}">
                <a16:creationId xmlns:a16="http://schemas.microsoft.com/office/drawing/2014/main" xmlns="" id="{BD9AC823-E3C5-B243-8B1D-DBDAA102E12D}"/>
              </a:ext>
            </a:extLst>
          </p:cNvPr>
          <p:cNvSpPr txBox="1">
            <a:spLocks/>
          </p:cNvSpPr>
          <p:nvPr/>
        </p:nvSpPr>
        <p:spPr>
          <a:xfrm>
            <a:off x="3007094" y="4717666"/>
            <a:ext cx="8297854" cy="1620130"/>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a:spcBef>
                <a:spcPts val="0"/>
              </a:spcBef>
            </a:pPr>
            <a:r>
              <a:rPr lang="en-GB" dirty="0"/>
              <a:t>The concept of a half and sharing fairly is often introduced by </a:t>
            </a:r>
          </a:p>
          <a:p>
            <a:pPr marL="0" indent="0">
              <a:spcBef>
                <a:spcPts val="0"/>
              </a:spcBef>
              <a:buNone/>
            </a:pPr>
            <a:r>
              <a:rPr lang="en-GB" dirty="0"/>
              <a:t>      using food. </a:t>
            </a:r>
          </a:p>
          <a:p>
            <a:pPr>
              <a:spcBef>
                <a:spcPts val="0"/>
              </a:spcBef>
            </a:pPr>
            <a:r>
              <a:rPr lang="en-GB" dirty="0"/>
              <a:t>The children also organise sets of objects into equal </a:t>
            </a:r>
          </a:p>
          <a:p>
            <a:pPr marL="0" indent="0">
              <a:spcBef>
                <a:spcPts val="0"/>
              </a:spcBef>
              <a:buNone/>
            </a:pPr>
            <a:r>
              <a:rPr lang="en-GB" dirty="0"/>
              <a:t>     groups</a:t>
            </a:r>
          </a:p>
          <a:p>
            <a:endParaRPr lang="en-US" dirty="0"/>
          </a:p>
        </p:txBody>
      </p:sp>
      <p:pic>
        <p:nvPicPr>
          <p:cNvPr id="16" name="Picture 15" descr="A close up of a logo&#10;&#10;Description automatically generated">
            <a:extLst>
              <a:ext uri="{FF2B5EF4-FFF2-40B4-BE49-F238E27FC236}">
                <a16:creationId xmlns:a16="http://schemas.microsoft.com/office/drawing/2014/main" xmlns="" id="{97E7F2B2-6926-DA4B-AACF-1AF0A4B5322E}"/>
              </a:ext>
            </a:extLst>
          </p:cNvPr>
          <p:cNvPicPr>
            <a:picLocks noChangeAspect="1"/>
          </p:cNvPicPr>
          <p:nvPr/>
        </p:nvPicPr>
        <p:blipFill>
          <a:blip r:embed="rId6"/>
          <a:stretch>
            <a:fillRect/>
          </a:stretch>
        </p:blipFill>
        <p:spPr>
          <a:xfrm>
            <a:off x="7454738" y="5700728"/>
            <a:ext cx="1520450" cy="1106957"/>
          </a:xfrm>
          <a:prstGeom prst="rect">
            <a:avLst/>
          </a:prstGeom>
        </p:spPr>
      </p:pic>
      <p:pic>
        <p:nvPicPr>
          <p:cNvPr id="18" name="Picture 17" descr="A picture containing wooden, table, sitting, wood&#10;&#10;Description automatically generated">
            <a:extLst>
              <a:ext uri="{FF2B5EF4-FFF2-40B4-BE49-F238E27FC236}">
                <a16:creationId xmlns:a16="http://schemas.microsoft.com/office/drawing/2014/main" xmlns="" id="{414ACDAA-1A79-4543-900D-914C6D2C3B46}"/>
              </a:ext>
            </a:extLst>
          </p:cNvPr>
          <p:cNvPicPr>
            <a:picLocks noChangeAspect="1"/>
          </p:cNvPicPr>
          <p:nvPr/>
        </p:nvPicPr>
        <p:blipFill rotWithShape="1">
          <a:blip r:embed="rId7"/>
          <a:srcRect l="30385" t="26384" r="10509"/>
          <a:stretch/>
        </p:blipFill>
        <p:spPr>
          <a:xfrm>
            <a:off x="10694623" y="3430712"/>
            <a:ext cx="1350403" cy="3376973"/>
          </a:xfrm>
          <a:prstGeom prst="rect">
            <a:avLst/>
          </a:prstGeom>
        </p:spPr>
      </p:pic>
      <p:pic>
        <p:nvPicPr>
          <p:cNvPr id="19" name="Picture 18">
            <a:extLst>
              <a:ext uri="{FF2B5EF4-FFF2-40B4-BE49-F238E27FC236}">
                <a16:creationId xmlns:a16="http://schemas.microsoft.com/office/drawing/2014/main" xmlns="" id="{92C11770-4186-3847-B45C-21BDB77758A2}"/>
              </a:ext>
            </a:extLst>
          </p:cNvPr>
          <p:cNvPicPr>
            <a:picLocks noChangeAspect="1"/>
          </p:cNvPicPr>
          <p:nvPr/>
        </p:nvPicPr>
        <p:blipFill rotWithShape="1">
          <a:blip r:embed="rId8"/>
          <a:srcRect t="11459" b="19667"/>
          <a:stretch/>
        </p:blipFill>
        <p:spPr>
          <a:xfrm>
            <a:off x="4560981" y="5724289"/>
            <a:ext cx="1651000" cy="848451"/>
          </a:xfrm>
          <a:prstGeom prst="rect">
            <a:avLst/>
          </a:prstGeom>
        </p:spPr>
      </p:pic>
    </p:spTree>
    <p:extLst>
      <p:ext uri="{BB962C8B-B14F-4D97-AF65-F5344CB8AC3E}">
        <p14:creationId xmlns:p14="http://schemas.microsoft.com/office/powerpoint/2010/main" val="13961554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734E154-D05B-4EA0-8B8F-847438DAF3DF}"/>
              </a:ext>
            </a:extLst>
          </p:cNvPr>
          <p:cNvSpPr>
            <a:spLocks noGrp="1"/>
          </p:cNvSpPr>
          <p:nvPr>
            <p:ph type="title"/>
          </p:nvPr>
        </p:nvSpPr>
        <p:spPr/>
        <p:txBody>
          <a:bodyPr/>
          <a:lstStyle/>
          <a:p>
            <a:r>
              <a:rPr lang="en-US" dirty="0"/>
              <a:t>Shape, space and measure</a:t>
            </a:r>
          </a:p>
        </p:txBody>
      </p:sp>
      <p:sp>
        <p:nvSpPr>
          <p:cNvPr id="5" name="Rectangle 4">
            <a:extLst>
              <a:ext uri="{FF2B5EF4-FFF2-40B4-BE49-F238E27FC236}">
                <a16:creationId xmlns:a16="http://schemas.microsoft.com/office/drawing/2014/main" xmlns="" id="{B95CCB66-14CB-4743-A0DC-6AE7D6EC97AF}"/>
              </a:ext>
            </a:extLst>
          </p:cNvPr>
          <p:cNvSpPr/>
          <p:nvPr/>
        </p:nvSpPr>
        <p:spPr>
          <a:xfrm>
            <a:off x="2773596" y="1605063"/>
            <a:ext cx="6784931" cy="4247317"/>
          </a:xfrm>
          <a:prstGeom prst="rect">
            <a:avLst/>
          </a:prstGeom>
        </p:spPr>
        <p:txBody>
          <a:bodyPr wrap="square">
            <a:spAutoFit/>
          </a:bodyPr>
          <a:lstStyle/>
          <a:p>
            <a:pPr marL="285750" indent="-285750">
              <a:buFont typeface="Wingdings" pitchFamily="2" charset="2"/>
              <a:buChar char="Ø"/>
            </a:pPr>
            <a:r>
              <a:rPr lang="en-GB" dirty="0">
                <a:solidFill>
                  <a:srgbClr val="000000"/>
                </a:solidFill>
                <a:latin typeface="Verdana" panose="020B0604030504040204" pitchFamily="34" charset="0"/>
              </a:rPr>
              <a:t>Children enjoy exploring mathematical concepts of size, length, weight, capacity, time, money and position through story, songs, art and outdoor activities.</a:t>
            </a:r>
          </a:p>
          <a:p>
            <a:pPr marL="285750" indent="-285750">
              <a:buFont typeface="Wingdings" pitchFamily="2" charset="2"/>
              <a:buChar char="Ø"/>
            </a:pPr>
            <a:r>
              <a:rPr lang="en-GB" dirty="0">
                <a:solidFill>
                  <a:srgbClr val="000000"/>
                </a:solidFill>
                <a:latin typeface="Verdana" panose="020B0604030504040204" pitchFamily="34" charset="0"/>
              </a:rPr>
              <a:t>They use comparative language. </a:t>
            </a:r>
            <a:br>
              <a:rPr lang="en-GB" dirty="0">
                <a:solidFill>
                  <a:srgbClr val="000000"/>
                </a:solidFill>
                <a:latin typeface="Verdana" panose="020B0604030504040204" pitchFamily="34" charset="0"/>
              </a:rPr>
            </a:br>
            <a:endParaRPr lang="en-GB" dirty="0">
              <a:solidFill>
                <a:srgbClr val="000000"/>
              </a:solidFill>
              <a:latin typeface="Verdana" panose="020B0604030504040204" pitchFamily="34" charset="0"/>
            </a:endParaRPr>
          </a:p>
          <a:p>
            <a:pPr marL="285750" indent="-285750">
              <a:buFont typeface="Wingdings" pitchFamily="2" charset="2"/>
              <a:buChar char="Ø"/>
            </a:pPr>
            <a:r>
              <a:rPr lang="en-GB" dirty="0">
                <a:solidFill>
                  <a:srgbClr val="000000"/>
                </a:solidFill>
                <a:latin typeface="Verdana" panose="020B0604030504040204" pitchFamily="34" charset="0"/>
              </a:rPr>
              <a:t>They explore characteristics of everyday objects and shapes, including making models and pictures.</a:t>
            </a:r>
          </a:p>
          <a:p>
            <a:endParaRPr lang="en-GB" dirty="0">
              <a:solidFill>
                <a:srgbClr val="000000"/>
              </a:solidFill>
              <a:latin typeface="Verdana" panose="020B0604030504040204" pitchFamily="34" charset="0"/>
            </a:endParaRPr>
          </a:p>
          <a:p>
            <a:r>
              <a:rPr lang="en-GB" dirty="0">
                <a:solidFill>
                  <a:srgbClr val="000000"/>
                </a:solidFill>
                <a:latin typeface="Verdana" panose="020B0604030504040204" pitchFamily="34" charset="0"/>
              </a:rPr>
              <a:t>They notice, copy, continue and create patterns.</a:t>
            </a:r>
          </a:p>
          <a:p>
            <a:pPr marL="285750" indent="-285750">
              <a:buFont typeface="Wingdings" pitchFamily="2" charset="2"/>
              <a:buChar char="Ø"/>
            </a:pPr>
            <a:r>
              <a:rPr lang="en-GB" dirty="0">
                <a:solidFill>
                  <a:srgbClr val="000000"/>
                </a:solidFill>
                <a:latin typeface="Verdana" panose="020B0604030504040204" pitchFamily="34" charset="0"/>
              </a:rPr>
              <a:t/>
            </a:r>
            <a:br>
              <a:rPr lang="en-GB" dirty="0">
                <a:solidFill>
                  <a:srgbClr val="000000"/>
                </a:solidFill>
                <a:latin typeface="Verdana" panose="020B0604030504040204" pitchFamily="34" charset="0"/>
              </a:rPr>
            </a:br>
            <a:r>
              <a:rPr lang="en-GB" dirty="0">
                <a:solidFill>
                  <a:srgbClr val="000000"/>
                </a:solidFill>
                <a:latin typeface="Verdana" panose="020B0604030504040204" pitchFamily="34" charset="0"/>
              </a:rPr>
              <a:t>They solve problems and communicate their mathematical thinking in a range of ways.</a:t>
            </a:r>
          </a:p>
          <a:p>
            <a:r>
              <a:rPr lang="en-GB" dirty="0">
                <a:solidFill>
                  <a:srgbClr val="000000"/>
                </a:solidFill>
                <a:latin typeface="Verdana" panose="020B0604030504040204" pitchFamily="34" charset="0"/>
              </a:rPr>
              <a:t/>
            </a:r>
            <a:br>
              <a:rPr lang="en-GB" dirty="0">
                <a:solidFill>
                  <a:srgbClr val="000000"/>
                </a:solidFill>
                <a:latin typeface="Verdana" panose="020B0604030504040204" pitchFamily="34" charset="0"/>
              </a:rPr>
            </a:br>
            <a:endParaRPr lang="en-GB" b="0" i="0" u="none" strike="noStrike" dirty="0">
              <a:solidFill>
                <a:srgbClr val="000000"/>
              </a:solidFill>
              <a:effectLst/>
              <a:latin typeface="Verdana" panose="020B0604030504040204" pitchFamily="34" charset="0"/>
            </a:endParaRPr>
          </a:p>
        </p:txBody>
      </p:sp>
      <p:pic>
        <p:nvPicPr>
          <p:cNvPr id="6" name="Picture 5">
            <a:extLst>
              <a:ext uri="{FF2B5EF4-FFF2-40B4-BE49-F238E27FC236}">
                <a16:creationId xmlns:a16="http://schemas.microsoft.com/office/drawing/2014/main" xmlns="" id="{A7021908-AD3B-C840-8706-BA52E1A1B7A5}"/>
              </a:ext>
            </a:extLst>
          </p:cNvPr>
          <p:cNvPicPr>
            <a:picLocks noChangeAspect="1"/>
          </p:cNvPicPr>
          <p:nvPr/>
        </p:nvPicPr>
        <p:blipFill rotWithShape="1">
          <a:blip r:embed="rId2"/>
          <a:srcRect r="27171"/>
          <a:stretch/>
        </p:blipFill>
        <p:spPr>
          <a:xfrm>
            <a:off x="9549759" y="2171400"/>
            <a:ext cx="2456672" cy="2248817"/>
          </a:xfrm>
          <a:prstGeom prst="rect">
            <a:avLst/>
          </a:prstGeom>
        </p:spPr>
      </p:pic>
      <p:pic>
        <p:nvPicPr>
          <p:cNvPr id="4" name="Content Placeholder 3">
            <a:extLst>
              <a:ext uri="{FF2B5EF4-FFF2-40B4-BE49-F238E27FC236}">
                <a16:creationId xmlns:a16="http://schemas.microsoft.com/office/drawing/2014/main" xmlns="" id="{F060F799-DAB5-074F-970F-EF7652450EFD}"/>
              </a:ext>
            </a:extLst>
          </p:cNvPr>
          <p:cNvPicPr>
            <a:picLocks noGrp="1" noChangeAspect="1"/>
          </p:cNvPicPr>
          <p:nvPr>
            <p:ph idx="1"/>
          </p:nvPr>
        </p:nvPicPr>
        <p:blipFill>
          <a:blip r:embed="rId3"/>
          <a:stretch>
            <a:fillRect/>
          </a:stretch>
        </p:blipFill>
        <p:spPr>
          <a:xfrm rot="653404">
            <a:off x="10968362" y="485939"/>
            <a:ext cx="1117600" cy="1333500"/>
          </a:xfrm>
        </p:spPr>
      </p:pic>
      <p:pic>
        <p:nvPicPr>
          <p:cNvPr id="7" name="Picture 6">
            <a:extLst>
              <a:ext uri="{FF2B5EF4-FFF2-40B4-BE49-F238E27FC236}">
                <a16:creationId xmlns:a16="http://schemas.microsoft.com/office/drawing/2014/main" xmlns="" id="{98AD93D0-9C2B-8F4A-84B8-DC09C11129D5}"/>
              </a:ext>
            </a:extLst>
          </p:cNvPr>
          <p:cNvPicPr>
            <a:picLocks noChangeAspect="1"/>
          </p:cNvPicPr>
          <p:nvPr/>
        </p:nvPicPr>
        <p:blipFill>
          <a:blip r:embed="rId4"/>
          <a:stretch>
            <a:fillRect/>
          </a:stretch>
        </p:blipFill>
        <p:spPr>
          <a:xfrm>
            <a:off x="7585361" y="5311604"/>
            <a:ext cx="1739900" cy="1155700"/>
          </a:xfrm>
          <a:prstGeom prst="rect">
            <a:avLst/>
          </a:prstGeom>
        </p:spPr>
      </p:pic>
      <p:pic>
        <p:nvPicPr>
          <p:cNvPr id="8" name="Picture 7">
            <a:extLst>
              <a:ext uri="{FF2B5EF4-FFF2-40B4-BE49-F238E27FC236}">
                <a16:creationId xmlns:a16="http://schemas.microsoft.com/office/drawing/2014/main" xmlns="" id="{68F131D4-CFDE-5E49-A9BF-16AED652B8BB}"/>
              </a:ext>
            </a:extLst>
          </p:cNvPr>
          <p:cNvPicPr>
            <a:picLocks noChangeAspect="1"/>
          </p:cNvPicPr>
          <p:nvPr/>
        </p:nvPicPr>
        <p:blipFill>
          <a:blip r:embed="rId5"/>
          <a:stretch>
            <a:fillRect/>
          </a:stretch>
        </p:blipFill>
        <p:spPr>
          <a:xfrm>
            <a:off x="7585361" y="-93855"/>
            <a:ext cx="1930400" cy="1930400"/>
          </a:xfrm>
          <a:prstGeom prst="rect">
            <a:avLst/>
          </a:prstGeom>
        </p:spPr>
      </p:pic>
      <p:pic>
        <p:nvPicPr>
          <p:cNvPr id="9" name="Picture 8">
            <a:extLst>
              <a:ext uri="{FF2B5EF4-FFF2-40B4-BE49-F238E27FC236}">
                <a16:creationId xmlns:a16="http://schemas.microsoft.com/office/drawing/2014/main" xmlns="" id="{20E3C003-E726-0145-8B69-102770A6579D}"/>
              </a:ext>
            </a:extLst>
          </p:cNvPr>
          <p:cNvPicPr>
            <a:picLocks noChangeAspect="1"/>
          </p:cNvPicPr>
          <p:nvPr/>
        </p:nvPicPr>
        <p:blipFill>
          <a:blip r:embed="rId6"/>
          <a:stretch>
            <a:fillRect/>
          </a:stretch>
        </p:blipFill>
        <p:spPr>
          <a:xfrm>
            <a:off x="9711295" y="4816304"/>
            <a:ext cx="2133600" cy="1651000"/>
          </a:xfrm>
          <a:prstGeom prst="rect">
            <a:avLst/>
          </a:prstGeom>
        </p:spPr>
      </p:pic>
      <p:pic>
        <p:nvPicPr>
          <p:cNvPr id="10" name="Picture 9">
            <a:extLst>
              <a:ext uri="{FF2B5EF4-FFF2-40B4-BE49-F238E27FC236}">
                <a16:creationId xmlns:a16="http://schemas.microsoft.com/office/drawing/2014/main" xmlns="" id="{D8ABFCF8-8513-3448-9793-F511E5D9EA56}"/>
              </a:ext>
            </a:extLst>
          </p:cNvPr>
          <p:cNvPicPr>
            <a:picLocks noChangeAspect="1"/>
          </p:cNvPicPr>
          <p:nvPr/>
        </p:nvPicPr>
        <p:blipFill>
          <a:blip r:embed="rId7"/>
          <a:stretch>
            <a:fillRect/>
          </a:stretch>
        </p:blipFill>
        <p:spPr>
          <a:xfrm>
            <a:off x="514106" y="4106146"/>
            <a:ext cx="2143690" cy="831752"/>
          </a:xfrm>
          <a:prstGeom prst="rect">
            <a:avLst/>
          </a:prstGeom>
        </p:spPr>
      </p:pic>
      <p:pic>
        <p:nvPicPr>
          <p:cNvPr id="11" name="Picture 10">
            <a:extLst>
              <a:ext uri="{FF2B5EF4-FFF2-40B4-BE49-F238E27FC236}">
                <a16:creationId xmlns:a16="http://schemas.microsoft.com/office/drawing/2014/main" xmlns="" id="{A2D2330B-EE55-B044-B2A1-8F4B485DD1F9}"/>
              </a:ext>
            </a:extLst>
          </p:cNvPr>
          <p:cNvPicPr>
            <a:picLocks noChangeAspect="1"/>
          </p:cNvPicPr>
          <p:nvPr/>
        </p:nvPicPr>
        <p:blipFill>
          <a:blip r:embed="rId8"/>
          <a:stretch>
            <a:fillRect/>
          </a:stretch>
        </p:blipFill>
        <p:spPr>
          <a:xfrm>
            <a:off x="5490008" y="5347522"/>
            <a:ext cx="1752600" cy="1155700"/>
          </a:xfrm>
          <a:prstGeom prst="rect">
            <a:avLst/>
          </a:prstGeom>
        </p:spPr>
      </p:pic>
      <p:pic>
        <p:nvPicPr>
          <p:cNvPr id="13" name="Picture 12">
            <a:extLst>
              <a:ext uri="{FF2B5EF4-FFF2-40B4-BE49-F238E27FC236}">
                <a16:creationId xmlns:a16="http://schemas.microsoft.com/office/drawing/2014/main" xmlns="" id="{0C895A97-7198-F342-8676-8BFAE187FC9F}"/>
              </a:ext>
            </a:extLst>
          </p:cNvPr>
          <p:cNvPicPr>
            <a:picLocks noChangeAspect="1"/>
          </p:cNvPicPr>
          <p:nvPr/>
        </p:nvPicPr>
        <p:blipFill rotWithShape="1">
          <a:blip r:embed="rId9"/>
          <a:srcRect t="23327" b="28324"/>
          <a:stretch/>
        </p:blipFill>
        <p:spPr>
          <a:xfrm>
            <a:off x="401401" y="3022128"/>
            <a:ext cx="2252641" cy="653480"/>
          </a:xfrm>
          <a:prstGeom prst="rect">
            <a:avLst/>
          </a:prstGeom>
        </p:spPr>
      </p:pic>
      <p:pic>
        <p:nvPicPr>
          <p:cNvPr id="14" name="Picture 13">
            <a:extLst>
              <a:ext uri="{FF2B5EF4-FFF2-40B4-BE49-F238E27FC236}">
                <a16:creationId xmlns:a16="http://schemas.microsoft.com/office/drawing/2014/main" xmlns="" id="{F36917DA-896B-2842-B507-28713BE8E14A}"/>
              </a:ext>
            </a:extLst>
          </p:cNvPr>
          <p:cNvPicPr>
            <a:picLocks noChangeAspect="1"/>
          </p:cNvPicPr>
          <p:nvPr/>
        </p:nvPicPr>
        <p:blipFill>
          <a:blip r:embed="rId10"/>
          <a:stretch>
            <a:fillRect/>
          </a:stretch>
        </p:blipFill>
        <p:spPr>
          <a:xfrm>
            <a:off x="664838" y="1605063"/>
            <a:ext cx="1676400" cy="1206500"/>
          </a:xfrm>
          <a:prstGeom prst="rect">
            <a:avLst/>
          </a:prstGeom>
        </p:spPr>
      </p:pic>
      <p:pic>
        <p:nvPicPr>
          <p:cNvPr id="17" name="Picture 16">
            <a:extLst>
              <a:ext uri="{FF2B5EF4-FFF2-40B4-BE49-F238E27FC236}">
                <a16:creationId xmlns:a16="http://schemas.microsoft.com/office/drawing/2014/main" xmlns="" id="{247EDB89-2745-F04F-8558-7B28598EB361}"/>
              </a:ext>
            </a:extLst>
          </p:cNvPr>
          <p:cNvPicPr>
            <a:picLocks noChangeAspect="1"/>
          </p:cNvPicPr>
          <p:nvPr/>
        </p:nvPicPr>
        <p:blipFill>
          <a:blip r:embed="rId11"/>
          <a:stretch>
            <a:fillRect/>
          </a:stretch>
        </p:blipFill>
        <p:spPr>
          <a:xfrm rot="20404924">
            <a:off x="10080685" y="256370"/>
            <a:ext cx="974496" cy="1457783"/>
          </a:xfrm>
          <a:prstGeom prst="rect">
            <a:avLst/>
          </a:prstGeom>
        </p:spPr>
      </p:pic>
      <p:pic>
        <p:nvPicPr>
          <p:cNvPr id="15" name="Picture 14">
            <a:extLst>
              <a:ext uri="{FF2B5EF4-FFF2-40B4-BE49-F238E27FC236}">
                <a16:creationId xmlns:a16="http://schemas.microsoft.com/office/drawing/2014/main" xmlns="" id="{22A49A5A-6A6E-5142-ADC8-C4289C9BABF6}"/>
              </a:ext>
            </a:extLst>
          </p:cNvPr>
          <p:cNvPicPr>
            <a:picLocks noChangeAspect="1"/>
          </p:cNvPicPr>
          <p:nvPr/>
        </p:nvPicPr>
        <p:blipFill>
          <a:blip r:embed="rId12"/>
          <a:stretch>
            <a:fillRect/>
          </a:stretch>
        </p:blipFill>
        <p:spPr>
          <a:xfrm>
            <a:off x="2967742" y="5489404"/>
            <a:ext cx="2070100" cy="977900"/>
          </a:xfrm>
          <a:prstGeom prst="rect">
            <a:avLst/>
          </a:prstGeom>
        </p:spPr>
      </p:pic>
      <p:pic>
        <p:nvPicPr>
          <p:cNvPr id="16" name="Picture 15">
            <a:extLst>
              <a:ext uri="{FF2B5EF4-FFF2-40B4-BE49-F238E27FC236}">
                <a16:creationId xmlns:a16="http://schemas.microsoft.com/office/drawing/2014/main" xmlns="" id="{6B6A490C-9826-A547-9130-CEF0B93BCC9B}"/>
              </a:ext>
            </a:extLst>
          </p:cNvPr>
          <p:cNvPicPr>
            <a:picLocks noChangeAspect="1"/>
          </p:cNvPicPr>
          <p:nvPr/>
        </p:nvPicPr>
        <p:blipFill>
          <a:blip r:embed="rId13"/>
          <a:stretch>
            <a:fillRect/>
          </a:stretch>
        </p:blipFill>
        <p:spPr>
          <a:xfrm>
            <a:off x="624902" y="5235404"/>
            <a:ext cx="1638300" cy="1231900"/>
          </a:xfrm>
          <a:prstGeom prst="rect">
            <a:avLst/>
          </a:prstGeom>
        </p:spPr>
      </p:pic>
    </p:spTree>
    <p:extLst>
      <p:ext uri="{BB962C8B-B14F-4D97-AF65-F5344CB8AC3E}">
        <p14:creationId xmlns:p14="http://schemas.microsoft.com/office/powerpoint/2010/main" val="33241700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44C1B35-73BA-384C-9E02-34FDBDA3FED8}"/>
              </a:ext>
            </a:extLst>
          </p:cNvPr>
          <p:cNvSpPr>
            <a:spLocks noGrp="1"/>
          </p:cNvSpPr>
          <p:nvPr>
            <p:ph type="title"/>
          </p:nvPr>
        </p:nvSpPr>
        <p:spPr>
          <a:xfrm>
            <a:off x="746908" y="172278"/>
            <a:ext cx="3775396" cy="682487"/>
          </a:xfrm>
        </p:spPr>
        <p:txBody>
          <a:bodyPr anchor="t">
            <a:normAutofit/>
          </a:bodyPr>
          <a:lstStyle/>
          <a:p>
            <a:r>
              <a:rPr lang="en-US" dirty="0" err="1"/>
              <a:t>Maths</a:t>
            </a:r>
            <a:r>
              <a:rPr lang="en-US" dirty="0"/>
              <a:t> vocabulary</a:t>
            </a:r>
          </a:p>
        </p:txBody>
      </p:sp>
      <p:sp>
        <p:nvSpPr>
          <p:cNvPr id="3" name="Content Placeholder 2">
            <a:extLst>
              <a:ext uri="{FF2B5EF4-FFF2-40B4-BE49-F238E27FC236}">
                <a16:creationId xmlns:a16="http://schemas.microsoft.com/office/drawing/2014/main" xmlns="" id="{28ABF02F-7A99-9D43-AAEF-E400823ED80E}"/>
              </a:ext>
            </a:extLst>
          </p:cNvPr>
          <p:cNvSpPr>
            <a:spLocks noGrp="1"/>
          </p:cNvSpPr>
          <p:nvPr>
            <p:ph idx="1"/>
          </p:nvPr>
        </p:nvSpPr>
        <p:spPr>
          <a:xfrm>
            <a:off x="8695776" y="1097242"/>
            <a:ext cx="2927185" cy="3880773"/>
          </a:xfrm>
        </p:spPr>
        <p:txBody>
          <a:bodyPr>
            <a:normAutofit/>
          </a:bodyPr>
          <a:lstStyle/>
          <a:p>
            <a:r>
              <a:rPr lang="en-US" dirty="0"/>
              <a:t>Teachers introduce children to a range of mathematical vocabulary and model its usage. </a:t>
            </a:r>
          </a:p>
          <a:p>
            <a:r>
              <a:rPr lang="en-US" dirty="0"/>
              <a:t>Children are are encouraged to use it to explain their mathematical ideas and thinking</a:t>
            </a:r>
            <a:r>
              <a:rPr lang="en-US" sz="1500" dirty="0"/>
              <a:t>.</a:t>
            </a:r>
          </a:p>
        </p:txBody>
      </p:sp>
      <p:graphicFrame>
        <p:nvGraphicFramePr>
          <p:cNvPr id="8" name="Table 8">
            <a:extLst>
              <a:ext uri="{FF2B5EF4-FFF2-40B4-BE49-F238E27FC236}">
                <a16:creationId xmlns:a16="http://schemas.microsoft.com/office/drawing/2014/main" xmlns="" id="{D7E2D50F-322F-764D-95BE-7687D355FD16}"/>
              </a:ext>
            </a:extLst>
          </p:cNvPr>
          <p:cNvGraphicFramePr>
            <a:graphicFrameLocks noGrp="1"/>
          </p:cNvGraphicFramePr>
          <p:nvPr>
            <p:extLst>
              <p:ext uri="{D42A27DB-BD31-4B8C-83A1-F6EECF244321}">
                <p14:modId xmlns:p14="http://schemas.microsoft.com/office/powerpoint/2010/main" val="3393330656"/>
              </p:ext>
            </p:extLst>
          </p:nvPr>
        </p:nvGraphicFramePr>
        <p:xfrm>
          <a:off x="569039" y="925489"/>
          <a:ext cx="8018442" cy="5842065"/>
        </p:xfrm>
        <a:graphic>
          <a:graphicData uri="http://schemas.openxmlformats.org/drawingml/2006/table">
            <a:tbl>
              <a:tblPr firstRow="1" bandRow="1">
                <a:tableStyleId>{5C22544A-7EE6-4342-B048-85BDC9FD1C3A}</a:tableStyleId>
              </a:tblPr>
              <a:tblGrid>
                <a:gridCol w="1528997">
                  <a:extLst>
                    <a:ext uri="{9D8B030D-6E8A-4147-A177-3AD203B41FA5}">
                      <a16:colId xmlns:a16="http://schemas.microsoft.com/office/drawing/2014/main" xmlns="" val="3905693650"/>
                    </a:ext>
                  </a:extLst>
                </a:gridCol>
                <a:gridCol w="1663152">
                  <a:extLst>
                    <a:ext uri="{9D8B030D-6E8A-4147-A177-3AD203B41FA5}">
                      <a16:colId xmlns:a16="http://schemas.microsoft.com/office/drawing/2014/main" xmlns="" val="2951771409"/>
                    </a:ext>
                  </a:extLst>
                </a:gridCol>
                <a:gridCol w="1664963">
                  <a:extLst>
                    <a:ext uri="{9D8B030D-6E8A-4147-A177-3AD203B41FA5}">
                      <a16:colId xmlns:a16="http://schemas.microsoft.com/office/drawing/2014/main" xmlns="" val="905657771"/>
                    </a:ext>
                  </a:extLst>
                </a:gridCol>
                <a:gridCol w="1648649">
                  <a:extLst>
                    <a:ext uri="{9D8B030D-6E8A-4147-A177-3AD203B41FA5}">
                      <a16:colId xmlns:a16="http://schemas.microsoft.com/office/drawing/2014/main" xmlns="" val="94388187"/>
                    </a:ext>
                  </a:extLst>
                </a:gridCol>
                <a:gridCol w="1512681">
                  <a:extLst>
                    <a:ext uri="{9D8B030D-6E8A-4147-A177-3AD203B41FA5}">
                      <a16:colId xmlns:a16="http://schemas.microsoft.com/office/drawing/2014/main" xmlns="" val="4075352238"/>
                    </a:ext>
                  </a:extLst>
                </a:gridCol>
              </a:tblGrid>
              <a:tr h="492601">
                <a:tc>
                  <a:txBody>
                    <a:bodyPr/>
                    <a:lstStyle/>
                    <a:p>
                      <a:r>
                        <a:rPr lang="en-US" sz="1400" dirty="0"/>
                        <a:t>Number</a:t>
                      </a:r>
                    </a:p>
                  </a:txBody>
                  <a:tcPr marL="68803" marR="68803" marT="34402" marB="34402"/>
                </a:tc>
                <a:tc>
                  <a:txBody>
                    <a:bodyPr/>
                    <a:lstStyle/>
                    <a:p>
                      <a:r>
                        <a:rPr lang="en-US" sz="1400" dirty="0"/>
                        <a:t>Calculation</a:t>
                      </a:r>
                    </a:p>
                  </a:txBody>
                  <a:tcPr marL="68803" marR="68803" marT="34402" marB="34402"/>
                </a:tc>
                <a:tc>
                  <a:txBody>
                    <a:bodyPr/>
                    <a:lstStyle/>
                    <a:p>
                      <a:r>
                        <a:rPr lang="en-US" sz="1400" dirty="0"/>
                        <a:t>Shape</a:t>
                      </a:r>
                    </a:p>
                  </a:txBody>
                  <a:tcPr marL="68803" marR="68803" marT="34402" marB="34402"/>
                </a:tc>
                <a:tc>
                  <a:txBody>
                    <a:bodyPr/>
                    <a:lstStyle/>
                    <a:p>
                      <a:r>
                        <a:rPr lang="en-US" sz="1400" dirty="0"/>
                        <a:t>Measures</a:t>
                      </a:r>
                    </a:p>
                  </a:txBody>
                  <a:tcPr marL="68803" marR="68803" marT="34402" marB="34402"/>
                </a:tc>
                <a:tc>
                  <a:txBody>
                    <a:bodyPr/>
                    <a:lstStyle/>
                    <a:p>
                      <a:r>
                        <a:rPr lang="en-US" sz="1400" dirty="0"/>
                        <a:t>Problem solving</a:t>
                      </a:r>
                    </a:p>
                  </a:txBody>
                  <a:tcPr marL="68803" marR="68803" marT="34402" marB="34402"/>
                </a:tc>
                <a:extLst>
                  <a:ext uri="{0D108BD9-81ED-4DB2-BD59-A6C34878D82A}">
                    <a16:rowId xmlns:a16="http://schemas.microsoft.com/office/drawing/2014/main" xmlns="" val="1833070179"/>
                  </a:ext>
                </a:extLst>
              </a:tr>
              <a:tr h="3841231">
                <a:tc>
                  <a:txBody>
                    <a:bodyPr/>
                    <a:lstStyle/>
                    <a:p>
                      <a:r>
                        <a:rPr lang="en-US" sz="1050" dirty="0"/>
                        <a:t>Count, order, compare,</a:t>
                      </a:r>
                    </a:p>
                    <a:p>
                      <a:endParaRPr lang="en-US" sz="1050" dirty="0"/>
                    </a:p>
                    <a:p>
                      <a:r>
                        <a:rPr lang="en-US" sz="1050" dirty="0"/>
                        <a:t>greatest, larger, largest, greater than, less than, bigger, biggest, more, fewer, fewest, small, smallest,</a:t>
                      </a:r>
                    </a:p>
                    <a:p>
                      <a:endParaRPr lang="en-US" sz="1050" dirty="0"/>
                    </a:p>
                    <a:p>
                      <a:r>
                        <a:rPr lang="en-US" sz="1050" dirty="0"/>
                        <a:t> before, after, halfway, between, zero, one, two </a:t>
                      </a:r>
                      <a:r>
                        <a:rPr lang="en-US" sz="1050" dirty="0" err="1"/>
                        <a:t>etc</a:t>
                      </a:r>
                      <a:endParaRPr lang="en-US" sz="1050" dirty="0"/>
                    </a:p>
                    <a:p>
                      <a:r>
                        <a:rPr lang="en-US" sz="1050" dirty="0"/>
                        <a:t>First, second, third </a:t>
                      </a:r>
                      <a:r>
                        <a:rPr lang="en-US" sz="1050" dirty="0" err="1"/>
                        <a:t>etc</a:t>
                      </a:r>
                      <a:r>
                        <a:rPr lang="en-US" sz="1050" dirty="0"/>
                        <a:t>,</a:t>
                      </a:r>
                    </a:p>
                    <a:p>
                      <a:endParaRPr lang="en-US" sz="1050" dirty="0"/>
                    </a:p>
                    <a:p>
                      <a:r>
                        <a:rPr lang="en-US" sz="1050" dirty="0"/>
                        <a:t>‘teens’ numbers, twenty, </a:t>
                      </a:r>
                      <a:r>
                        <a:rPr lang="en-US" sz="1050" dirty="0" err="1"/>
                        <a:t>numberline</a:t>
                      </a:r>
                      <a:r>
                        <a:rPr lang="en-US" sz="1050" dirty="0"/>
                        <a:t>, number track,</a:t>
                      </a:r>
                    </a:p>
                    <a:p>
                      <a:endParaRPr lang="en-US" sz="1050" dirty="0"/>
                    </a:p>
                    <a:p>
                      <a:r>
                        <a:rPr lang="en-US" sz="1050" dirty="0"/>
                        <a:t> count on, count back,  count up to, the same, as many as, equal to, enough, not enough, too much, too little, too few, nearly, about, close to, just over, just under,</a:t>
                      </a:r>
                    </a:p>
                    <a:p>
                      <a:endParaRPr lang="en-US" sz="1050" dirty="0"/>
                    </a:p>
                    <a:p>
                      <a:r>
                        <a:rPr lang="en-US" sz="1050" dirty="0"/>
                        <a:t> half, half way, between, half, quarter, whole, part, equal parts</a:t>
                      </a:r>
                    </a:p>
                  </a:txBody>
                  <a:tcPr marL="68803" marR="68803" marT="34402" marB="34402"/>
                </a:tc>
                <a:tc>
                  <a:txBody>
                    <a:bodyPr/>
                    <a:lstStyle/>
                    <a:p>
                      <a:r>
                        <a:rPr lang="en-US" sz="1050" dirty="0"/>
                        <a:t>Correct, wrong</a:t>
                      </a:r>
                    </a:p>
                    <a:p>
                      <a:r>
                        <a:rPr lang="en-US" sz="1050" dirty="0"/>
                        <a:t>The same number as, as many as, equal to</a:t>
                      </a:r>
                    </a:p>
                    <a:p>
                      <a:endParaRPr lang="en-US" sz="1050" dirty="0"/>
                    </a:p>
                    <a:p>
                      <a:r>
                        <a:rPr lang="en-US" sz="1050" dirty="0"/>
                        <a:t>More, more than, most, less, fewer, less than, least, greater</a:t>
                      </a:r>
                    </a:p>
                    <a:p>
                      <a:endParaRPr lang="en-US" sz="1050" dirty="0"/>
                    </a:p>
                    <a:p>
                      <a:r>
                        <a:rPr lang="en-US" sz="1050" dirty="0"/>
                        <a:t>Add, makes, altogether, take away, minus, leaves, difference, combine, partition,</a:t>
                      </a:r>
                    </a:p>
                    <a:p>
                      <a:endParaRPr lang="en-US" sz="1050" dirty="0"/>
                    </a:p>
                    <a:p>
                      <a:r>
                        <a:rPr lang="en-US" sz="1050" dirty="0"/>
                        <a:t>total, altogether, how many? How many more? How much more is? How much less is?</a:t>
                      </a:r>
                    </a:p>
                    <a:p>
                      <a:endParaRPr lang="en-US" sz="1050" dirty="0"/>
                    </a:p>
                    <a:p>
                      <a:r>
                        <a:rPr lang="en-US" sz="1050" dirty="0"/>
                        <a:t>Group, share, equal, groups of, double, half, count up count on from, </a:t>
                      </a:r>
                    </a:p>
                    <a:p>
                      <a:r>
                        <a:rPr lang="en-US" sz="1050" dirty="0"/>
                        <a:t>count in 1s, count in 2s,</a:t>
                      </a:r>
                    </a:p>
                    <a:p>
                      <a:r>
                        <a:rPr lang="en-US" sz="1050" dirty="0"/>
                        <a:t> </a:t>
                      </a:r>
                    </a:p>
                    <a:p>
                      <a:r>
                        <a:rPr lang="en-US" sz="1050" dirty="0"/>
                        <a:t>compare,</a:t>
                      </a:r>
                    </a:p>
                  </a:txBody>
                  <a:tcPr marL="68803" marR="68803" marT="34402" marB="34402"/>
                </a:tc>
                <a:tc>
                  <a:txBody>
                    <a:bodyPr/>
                    <a:lstStyle/>
                    <a:p>
                      <a:r>
                        <a:rPr lang="en-US" sz="1050" dirty="0"/>
                        <a:t>Make, build, draw, </a:t>
                      </a:r>
                    </a:p>
                    <a:p>
                      <a:endParaRPr lang="en-US" sz="1050" dirty="0"/>
                    </a:p>
                    <a:p>
                      <a:r>
                        <a:rPr lang="en-US" sz="1050" dirty="0"/>
                        <a:t>curved, straight, hollow, solid,</a:t>
                      </a:r>
                    </a:p>
                    <a:p>
                      <a:endParaRPr lang="en-US" sz="1050" dirty="0"/>
                    </a:p>
                    <a:p>
                      <a:r>
                        <a:rPr lang="en-US" sz="1050" dirty="0"/>
                        <a:t> flat, side, corner, point, face, edge, side, roll, stack, symmetrical, </a:t>
                      </a:r>
                    </a:p>
                    <a:p>
                      <a:endParaRPr lang="en-US" sz="1050" dirty="0"/>
                    </a:p>
                    <a:p>
                      <a:r>
                        <a:rPr lang="en-US" sz="1050" dirty="0"/>
                        <a:t>cube, cone, pyramid, cylinder, sphere, triangle, rectangle, square, circle</a:t>
                      </a:r>
                    </a:p>
                    <a:p>
                      <a:endParaRPr lang="en-US" sz="1050" dirty="0"/>
                    </a:p>
                    <a:p>
                      <a:r>
                        <a:rPr lang="en-US" sz="1050" dirty="0"/>
                        <a:t>Above, below, between, behind, in front of, underneath</a:t>
                      </a:r>
                    </a:p>
                  </a:txBody>
                  <a:tcPr marL="68803" marR="68803" marT="34402" marB="34402"/>
                </a:tc>
                <a:tc>
                  <a:txBody>
                    <a:bodyPr/>
                    <a:lstStyle/>
                    <a:p>
                      <a:r>
                        <a:rPr lang="en-US" sz="1050" dirty="0"/>
                        <a:t>Measure, compare, order,</a:t>
                      </a:r>
                    </a:p>
                    <a:p>
                      <a:endParaRPr lang="en-US" sz="1050" dirty="0"/>
                    </a:p>
                    <a:p>
                      <a:r>
                        <a:rPr lang="en-US" sz="1050" dirty="0"/>
                        <a:t>thick, thicker, thickest,</a:t>
                      </a:r>
                    </a:p>
                    <a:p>
                      <a:r>
                        <a:rPr lang="en-US" sz="1050" dirty="0"/>
                        <a:t>thin, thinner, thinnest,</a:t>
                      </a:r>
                    </a:p>
                    <a:p>
                      <a:r>
                        <a:rPr lang="en-US" sz="1050" dirty="0"/>
                        <a:t>long, longer, longest, </a:t>
                      </a:r>
                    </a:p>
                    <a:p>
                      <a:r>
                        <a:rPr lang="en-US" sz="1050" dirty="0"/>
                        <a:t>heavy, heavier, heaviest,</a:t>
                      </a:r>
                    </a:p>
                    <a:p>
                      <a:r>
                        <a:rPr lang="en-US" sz="1050" dirty="0"/>
                        <a:t>short, shorter, shortest</a:t>
                      </a:r>
                    </a:p>
                    <a:p>
                      <a:r>
                        <a:rPr lang="en-US" sz="1050" dirty="0"/>
                        <a:t>Wide, wider, widest</a:t>
                      </a:r>
                    </a:p>
                    <a:p>
                      <a:r>
                        <a:rPr lang="en-US" sz="1050" dirty="0"/>
                        <a:t>High, higher, highest</a:t>
                      </a:r>
                    </a:p>
                    <a:p>
                      <a:endParaRPr lang="en-US" sz="1050"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sz="1050" dirty="0"/>
                        <a:t>holds more, holds less,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050" dirty="0"/>
                    </a:p>
                    <a:p>
                      <a:r>
                        <a:rPr lang="en-US" sz="1050" dirty="0"/>
                        <a:t>Weigh, balance scales,</a:t>
                      </a:r>
                    </a:p>
                    <a:p>
                      <a:endParaRPr lang="en-US" sz="1050" dirty="0"/>
                    </a:p>
                    <a:p>
                      <a:r>
                        <a:rPr lang="en-US" sz="1050" dirty="0"/>
                        <a:t>Money, coin, </a:t>
                      </a:r>
                      <a:r>
                        <a:rPr lang="en-US" sz="1050" dirty="0" err="1"/>
                        <a:t>buy,sell</a:t>
                      </a:r>
                      <a:r>
                        <a:rPr lang="en-US" sz="1050" dirty="0"/>
                        <a:t>, pay, change, price</a:t>
                      </a:r>
                    </a:p>
                    <a:p>
                      <a:endParaRPr lang="en-US" sz="1050" dirty="0"/>
                    </a:p>
                    <a:p>
                      <a:r>
                        <a:rPr lang="en-US" sz="1050" dirty="0"/>
                        <a:t>Before, after, times of day</a:t>
                      </a:r>
                    </a:p>
                    <a:p>
                      <a:r>
                        <a:rPr lang="en-US" sz="1050" dirty="0"/>
                        <a:t>Days of </a:t>
                      </a:r>
                      <a:r>
                        <a:rPr lang="en-US" sz="1050" dirty="0" err="1"/>
                        <a:t>week,months</a:t>
                      </a:r>
                      <a:r>
                        <a:rPr lang="en-US" sz="1050" dirty="0"/>
                        <a:t>, seasons, long time, short time, minute, hour, second</a:t>
                      </a:r>
                    </a:p>
                  </a:txBody>
                  <a:tcPr marL="68803" marR="68803" marT="34402" marB="34402"/>
                </a:tc>
                <a:tc>
                  <a:txBody>
                    <a:bodyPr/>
                    <a:lstStyle/>
                    <a:p>
                      <a:r>
                        <a:rPr lang="en-US" sz="1050" dirty="0"/>
                        <a:t>Problem, pattern, repeating,</a:t>
                      </a:r>
                    </a:p>
                    <a:p>
                      <a:endParaRPr lang="en-US" sz="1050" dirty="0"/>
                    </a:p>
                    <a:p>
                      <a:r>
                        <a:rPr lang="en-US" sz="1050" dirty="0"/>
                        <a:t>answer, </a:t>
                      </a:r>
                    </a:p>
                    <a:p>
                      <a:r>
                        <a:rPr lang="en-US" sz="1050" dirty="0"/>
                        <a:t>compare, </a:t>
                      </a:r>
                    </a:p>
                    <a:p>
                      <a:r>
                        <a:rPr lang="en-US" sz="1050" dirty="0"/>
                        <a:t>explain, </a:t>
                      </a:r>
                    </a:p>
                    <a:p>
                      <a:r>
                        <a:rPr lang="en-US" sz="1050" dirty="0"/>
                        <a:t>show me, </a:t>
                      </a:r>
                    </a:p>
                    <a:p>
                      <a:r>
                        <a:rPr lang="en-US" sz="1050" dirty="0"/>
                        <a:t>sort, </a:t>
                      </a:r>
                    </a:p>
                    <a:p>
                      <a:r>
                        <a:rPr lang="en-US" sz="1050" dirty="0"/>
                        <a:t>match, </a:t>
                      </a:r>
                    </a:p>
                    <a:p>
                      <a:r>
                        <a:rPr lang="en-US" sz="1050" dirty="0"/>
                        <a:t>compare, </a:t>
                      </a:r>
                    </a:p>
                    <a:p>
                      <a:r>
                        <a:rPr lang="en-US" sz="1050" dirty="0"/>
                        <a:t>different, </a:t>
                      </a:r>
                    </a:p>
                    <a:p>
                      <a:r>
                        <a:rPr lang="en-US" sz="1050" dirty="0"/>
                        <a:t>tally</a:t>
                      </a:r>
                    </a:p>
                  </a:txBody>
                  <a:tcPr marL="68803" marR="68803" marT="34402" marB="34402"/>
                </a:tc>
                <a:extLst>
                  <a:ext uri="{0D108BD9-81ED-4DB2-BD59-A6C34878D82A}">
                    <a16:rowId xmlns:a16="http://schemas.microsoft.com/office/drawing/2014/main" xmlns="" val="850486736"/>
                  </a:ext>
                </a:extLst>
              </a:tr>
            </a:tbl>
          </a:graphicData>
        </a:graphic>
      </p:graphicFrame>
      <p:pic>
        <p:nvPicPr>
          <p:cNvPr id="9" name="Content Placeholder 4" descr="A close up of text on a white background&#10;&#10;Description automatically generated">
            <a:extLst>
              <a:ext uri="{FF2B5EF4-FFF2-40B4-BE49-F238E27FC236}">
                <a16:creationId xmlns:a16="http://schemas.microsoft.com/office/drawing/2014/main" xmlns="" id="{EA4B404C-0AF3-8D45-9553-63B0D8C7A618}"/>
              </a:ext>
            </a:extLst>
          </p:cNvPr>
          <p:cNvPicPr>
            <a:picLocks noChangeAspect="1"/>
          </p:cNvPicPr>
          <p:nvPr/>
        </p:nvPicPr>
        <p:blipFill>
          <a:blip r:embed="rId2"/>
          <a:stretch>
            <a:fillRect/>
          </a:stretch>
        </p:blipFill>
        <p:spPr>
          <a:xfrm>
            <a:off x="8695776" y="4413907"/>
            <a:ext cx="3164818" cy="2107095"/>
          </a:xfrm>
          <a:prstGeom prst="rect">
            <a:avLst/>
          </a:prstGeom>
        </p:spPr>
      </p:pic>
    </p:spTree>
    <p:extLst>
      <p:ext uri="{BB962C8B-B14F-4D97-AF65-F5344CB8AC3E}">
        <p14:creationId xmlns:p14="http://schemas.microsoft.com/office/powerpoint/2010/main" val="32375949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8375882-088E-6347-BB45-22E02A14814F}"/>
              </a:ext>
            </a:extLst>
          </p:cNvPr>
          <p:cNvSpPr>
            <a:spLocks noGrp="1"/>
          </p:cNvSpPr>
          <p:nvPr>
            <p:ph type="title"/>
          </p:nvPr>
        </p:nvSpPr>
        <p:spPr/>
        <p:txBody>
          <a:bodyPr/>
          <a:lstStyle/>
          <a:p>
            <a:r>
              <a:rPr lang="en-US" dirty="0"/>
              <a:t>How to help your child at home</a:t>
            </a:r>
          </a:p>
        </p:txBody>
      </p:sp>
      <p:graphicFrame>
        <p:nvGraphicFramePr>
          <p:cNvPr id="8" name="Table 8">
            <a:extLst>
              <a:ext uri="{FF2B5EF4-FFF2-40B4-BE49-F238E27FC236}">
                <a16:creationId xmlns:a16="http://schemas.microsoft.com/office/drawing/2014/main" xmlns="" id="{ACD1F4D6-CBAC-5C4E-90A0-5615E964179D}"/>
              </a:ext>
            </a:extLst>
          </p:cNvPr>
          <p:cNvGraphicFramePr>
            <a:graphicFrameLocks noGrp="1"/>
          </p:cNvGraphicFramePr>
          <p:nvPr>
            <p:extLst>
              <p:ext uri="{D42A27DB-BD31-4B8C-83A1-F6EECF244321}">
                <p14:modId xmlns:p14="http://schemas.microsoft.com/office/powerpoint/2010/main" val="2756686017"/>
              </p:ext>
            </p:extLst>
          </p:nvPr>
        </p:nvGraphicFramePr>
        <p:xfrm>
          <a:off x="447260" y="1354373"/>
          <a:ext cx="9889436" cy="5303520"/>
        </p:xfrm>
        <a:graphic>
          <a:graphicData uri="http://schemas.openxmlformats.org/drawingml/2006/table">
            <a:tbl>
              <a:tblPr firstRow="1" bandRow="1">
                <a:tableStyleId>{5C22544A-7EE6-4342-B048-85BDC9FD1C3A}</a:tableStyleId>
              </a:tblPr>
              <a:tblGrid>
                <a:gridCol w="3306050">
                  <a:extLst>
                    <a:ext uri="{9D8B030D-6E8A-4147-A177-3AD203B41FA5}">
                      <a16:colId xmlns:a16="http://schemas.microsoft.com/office/drawing/2014/main" xmlns="" val="4065483317"/>
                    </a:ext>
                  </a:extLst>
                </a:gridCol>
                <a:gridCol w="3291693">
                  <a:extLst>
                    <a:ext uri="{9D8B030D-6E8A-4147-A177-3AD203B41FA5}">
                      <a16:colId xmlns:a16="http://schemas.microsoft.com/office/drawing/2014/main" xmlns="" val="3843552174"/>
                    </a:ext>
                  </a:extLst>
                </a:gridCol>
                <a:gridCol w="3291693">
                  <a:extLst>
                    <a:ext uri="{9D8B030D-6E8A-4147-A177-3AD203B41FA5}">
                      <a16:colId xmlns:a16="http://schemas.microsoft.com/office/drawing/2014/main" xmlns="" val="3559204188"/>
                    </a:ext>
                  </a:extLst>
                </a:gridCol>
              </a:tblGrid>
              <a:tr h="370840">
                <a:tc>
                  <a:txBody>
                    <a:bodyPr/>
                    <a:lstStyle/>
                    <a:p>
                      <a:pPr>
                        <a:buFontTx/>
                        <a:buNone/>
                      </a:pPr>
                      <a:r>
                        <a:rPr lang="en-GB" sz="1200" b="1" dirty="0">
                          <a:latin typeface="+mn-lt"/>
                        </a:rPr>
                        <a:t>In the street </a:t>
                      </a:r>
                    </a:p>
                    <a:p>
                      <a:pPr>
                        <a:buFontTx/>
                        <a:buNone/>
                      </a:pPr>
                      <a:endParaRPr lang="en-GB" sz="1200" dirty="0">
                        <a:latin typeface="+mn-lt"/>
                      </a:endParaRPr>
                    </a:p>
                    <a:p>
                      <a:pPr>
                        <a:buFontTx/>
                        <a:buNone/>
                      </a:pPr>
                      <a:r>
                        <a:rPr lang="en-GB" sz="1200" dirty="0">
                          <a:latin typeface="+mn-lt"/>
                        </a:rPr>
                        <a:t>  Recognising bus numbers </a:t>
                      </a:r>
                    </a:p>
                    <a:p>
                      <a:pPr>
                        <a:buFontTx/>
                        <a:buNone/>
                      </a:pPr>
                      <a:r>
                        <a:rPr lang="en-GB" sz="1200" dirty="0">
                          <a:latin typeface="+mn-lt"/>
                        </a:rPr>
                        <a:t>  Number plate hunt. Who can find a </a:t>
                      </a:r>
                    </a:p>
                    <a:p>
                      <a:pPr>
                        <a:buFontTx/>
                        <a:buNone/>
                      </a:pPr>
                      <a:r>
                        <a:rPr lang="en-GB" sz="1200" dirty="0">
                          <a:latin typeface="+mn-lt"/>
                        </a:rPr>
                        <a:t>    7? Add the numbers up. </a:t>
                      </a:r>
                    </a:p>
                    <a:p>
                      <a:pPr>
                        <a:buFontTx/>
                        <a:buNone/>
                      </a:pPr>
                      <a:r>
                        <a:rPr lang="en-GB" sz="1200" dirty="0">
                          <a:latin typeface="+mn-lt"/>
                        </a:rPr>
                        <a:t>  Comparing door numbers </a:t>
                      </a:r>
                    </a:p>
                    <a:p>
                      <a:pPr>
                        <a:buFontTx/>
                        <a:buNone/>
                      </a:pPr>
                      <a:r>
                        <a:rPr lang="en-GB" sz="1200" dirty="0">
                          <a:latin typeface="+mn-lt"/>
                        </a:rPr>
                        <a:t>  Counting–how many lampposts </a:t>
                      </a:r>
                    </a:p>
                    <a:p>
                      <a:pPr lvl="0">
                        <a:buFontTx/>
                        <a:buNone/>
                      </a:pPr>
                      <a:r>
                        <a:rPr lang="en-GB" sz="1200" dirty="0">
                          <a:latin typeface="+mn-lt"/>
                        </a:rPr>
                        <a:t>    on the way to school? </a:t>
                      </a:r>
                      <a:endParaRPr lang="en-GB" sz="1200" dirty="0">
                        <a:effectLst/>
                        <a:latin typeface="+mn-lt"/>
                      </a:endParaRPr>
                    </a:p>
                    <a:p>
                      <a:pPr>
                        <a:buFontTx/>
                        <a:buNone/>
                      </a:pPr>
                      <a:endParaRPr lang="en-US" sz="1200" dirty="0">
                        <a:latin typeface="+mn-lt"/>
                      </a:endParaRPr>
                    </a:p>
                  </a:txBody>
                  <a:tcPr/>
                </a:tc>
                <a:tc>
                  <a:txBody>
                    <a:bodyPr/>
                    <a:lstStyle/>
                    <a:p>
                      <a:pPr>
                        <a:buFontTx/>
                        <a:buNone/>
                      </a:pPr>
                      <a:r>
                        <a:rPr lang="en-GB" sz="1200" b="1" kern="1200" dirty="0">
                          <a:solidFill>
                            <a:schemeClr val="lt1"/>
                          </a:solidFill>
                          <a:effectLst/>
                          <a:latin typeface="+mn-lt"/>
                          <a:ea typeface="+mn-ea"/>
                          <a:cs typeface="+mn-cs"/>
                        </a:rPr>
                        <a:t>Doing the washing </a:t>
                      </a:r>
                    </a:p>
                    <a:p>
                      <a:pPr>
                        <a:buFontTx/>
                        <a:buNone/>
                      </a:pPr>
                      <a:endParaRPr lang="en-GB" sz="1200" dirty="0">
                        <a:latin typeface="+mn-lt"/>
                      </a:endParaRPr>
                    </a:p>
                    <a:p>
                      <a:pPr>
                        <a:buFontTx/>
                        <a:buNone/>
                      </a:pPr>
                      <a:r>
                        <a:rPr lang="en-GB" sz="1200" b="1" kern="1200" dirty="0">
                          <a:solidFill>
                            <a:schemeClr val="lt1"/>
                          </a:solidFill>
                          <a:effectLst/>
                          <a:latin typeface="+mn-lt"/>
                          <a:ea typeface="+mn-ea"/>
                          <a:cs typeface="+mn-cs"/>
                        </a:rPr>
                        <a:t>  Counting in 2s – matching shoes </a:t>
                      </a:r>
                      <a:endParaRPr lang="en-GB" sz="1200" dirty="0">
                        <a:effectLst/>
                        <a:latin typeface="+mn-lt"/>
                      </a:endParaRPr>
                    </a:p>
                    <a:p>
                      <a:pPr>
                        <a:buFontTx/>
                        <a:buNone/>
                      </a:pPr>
                      <a:r>
                        <a:rPr lang="en-GB" sz="1200" b="1" kern="1200" dirty="0">
                          <a:solidFill>
                            <a:schemeClr val="lt1"/>
                          </a:solidFill>
                          <a:effectLst/>
                          <a:latin typeface="+mn-lt"/>
                          <a:ea typeface="+mn-ea"/>
                          <a:cs typeface="+mn-cs"/>
                        </a:rPr>
                        <a:t>  Sorting by colour and size. </a:t>
                      </a:r>
                      <a:endParaRPr lang="en-GB" sz="1200" dirty="0">
                        <a:effectLst/>
                        <a:latin typeface="+mn-lt"/>
                      </a:endParaRPr>
                    </a:p>
                    <a:p>
                      <a:pPr>
                        <a:buFontTx/>
                        <a:buNone/>
                      </a:pPr>
                      <a:r>
                        <a:rPr lang="en-GB" sz="1200" b="1" kern="1200" dirty="0">
                          <a:solidFill>
                            <a:schemeClr val="lt1"/>
                          </a:solidFill>
                          <a:effectLst/>
                          <a:latin typeface="+mn-lt"/>
                          <a:ea typeface="+mn-ea"/>
                          <a:cs typeface="+mn-cs"/>
                        </a:rPr>
                        <a:t>  </a:t>
                      </a:r>
                      <a:r>
                        <a:rPr lang="en-GB" sz="1200" b="1" kern="1200" dirty="0" smtClean="0">
                          <a:solidFill>
                            <a:schemeClr val="lt1"/>
                          </a:solidFill>
                          <a:effectLst/>
                          <a:latin typeface="+mn-lt"/>
                          <a:ea typeface="+mn-ea"/>
                          <a:cs typeface="+mn-cs"/>
                        </a:rPr>
                        <a:t>Matching/pairing up socks</a:t>
                      </a:r>
                      <a:r>
                        <a:rPr lang="en-GB" sz="1200" b="1" kern="1200" dirty="0">
                          <a:solidFill>
                            <a:schemeClr val="lt1"/>
                          </a:solidFill>
                          <a:effectLst/>
                          <a:latin typeface="+mn-lt"/>
                          <a:ea typeface="+mn-ea"/>
                          <a:cs typeface="+mn-cs"/>
                        </a:rPr>
                        <a:t>. </a:t>
                      </a:r>
                      <a:endParaRPr lang="en-GB" sz="1200" dirty="0">
                        <a:effectLst/>
                        <a:latin typeface="+mn-lt"/>
                      </a:endParaRPr>
                    </a:p>
                    <a:p>
                      <a:pPr>
                        <a:buFontTx/>
                        <a:buNone/>
                      </a:pPr>
                      <a:r>
                        <a:rPr lang="en-GB" sz="1200" b="1" kern="1200" dirty="0">
                          <a:solidFill>
                            <a:schemeClr val="lt1"/>
                          </a:solidFill>
                          <a:effectLst/>
                          <a:latin typeface="+mn-lt"/>
                          <a:ea typeface="+mn-ea"/>
                          <a:cs typeface="+mn-cs"/>
                        </a:rPr>
                        <a:t>  Find four shoes that are different </a:t>
                      </a:r>
                      <a:endParaRPr lang="en-GB" sz="1200" dirty="0">
                        <a:effectLst/>
                        <a:latin typeface="+mn-lt"/>
                      </a:endParaRPr>
                    </a:p>
                    <a:p>
                      <a:pPr>
                        <a:buFontTx/>
                        <a:buNone/>
                      </a:pPr>
                      <a:r>
                        <a:rPr lang="en-GB" sz="1200" b="1" kern="1200" dirty="0">
                          <a:solidFill>
                            <a:schemeClr val="lt1"/>
                          </a:solidFill>
                          <a:effectLst/>
                          <a:latin typeface="+mn-lt"/>
                          <a:ea typeface="+mn-ea"/>
                          <a:cs typeface="+mn-cs"/>
                        </a:rPr>
                        <a:t>    sizes. Can you put them in order. </a:t>
                      </a:r>
                      <a:endParaRPr lang="en-GB" sz="1200" dirty="0">
                        <a:effectLst/>
                        <a:latin typeface="+mn-lt"/>
                      </a:endParaRPr>
                    </a:p>
                    <a:p>
                      <a:pPr>
                        <a:buFontTx/>
                        <a:buNone/>
                      </a:pPr>
                      <a:endParaRPr lang="en-US" sz="1200" dirty="0">
                        <a:latin typeface="+mn-lt"/>
                      </a:endParaRPr>
                    </a:p>
                  </a:txBody>
                  <a:tcPr/>
                </a:tc>
                <a:tc>
                  <a:txBody>
                    <a:bodyPr/>
                    <a:lstStyle/>
                    <a:p>
                      <a:pPr>
                        <a:buFontTx/>
                        <a:buNone/>
                      </a:pPr>
                      <a:r>
                        <a:rPr lang="en-GB" sz="1200" b="1" kern="1200" dirty="0">
                          <a:solidFill>
                            <a:schemeClr val="lt1"/>
                          </a:solidFill>
                          <a:effectLst/>
                          <a:latin typeface="+mn-lt"/>
                          <a:ea typeface="+mn-ea"/>
                          <a:cs typeface="+mn-cs"/>
                        </a:rPr>
                        <a:t>Time </a:t>
                      </a:r>
                    </a:p>
                    <a:p>
                      <a:pPr>
                        <a:buFontTx/>
                        <a:buNone/>
                      </a:pPr>
                      <a:endParaRPr lang="en-GB" sz="1200" dirty="0">
                        <a:effectLst/>
                        <a:latin typeface="+mn-lt"/>
                      </a:endParaRPr>
                    </a:p>
                    <a:p>
                      <a:pPr lvl="0">
                        <a:buFontTx/>
                        <a:buNone/>
                      </a:pPr>
                      <a:r>
                        <a:rPr lang="en-GB" sz="1200" b="1" kern="1200" dirty="0">
                          <a:solidFill>
                            <a:schemeClr val="lt1"/>
                          </a:solidFill>
                          <a:effectLst/>
                          <a:latin typeface="+mn-lt"/>
                          <a:ea typeface="+mn-ea"/>
                          <a:cs typeface="+mn-cs"/>
                        </a:rPr>
                        <a:t>  What day is it yesterday, today,     tomorrow? </a:t>
                      </a:r>
                      <a:endParaRPr lang="en-GB" sz="1200" dirty="0">
                        <a:effectLst/>
                        <a:latin typeface="+mn-lt"/>
                      </a:endParaRPr>
                    </a:p>
                    <a:p>
                      <a:pPr lvl="0">
                        <a:buFontTx/>
                        <a:buNone/>
                      </a:pPr>
                      <a:r>
                        <a:rPr lang="en-GB" sz="1200" b="1" kern="1200" dirty="0">
                          <a:solidFill>
                            <a:schemeClr val="lt1"/>
                          </a:solidFill>
                          <a:effectLst/>
                          <a:latin typeface="+mn-lt"/>
                          <a:ea typeface="+mn-ea"/>
                          <a:cs typeface="+mn-cs"/>
                        </a:rPr>
                        <a:t>  Use timers, phones and clocks to measure </a:t>
                      </a:r>
                      <a:endParaRPr lang="en-GB" sz="1200" dirty="0">
                        <a:effectLst/>
                        <a:latin typeface="+mn-lt"/>
                      </a:endParaRPr>
                    </a:p>
                    <a:p>
                      <a:pPr lvl="0">
                        <a:buFontTx/>
                        <a:buNone/>
                      </a:pPr>
                      <a:r>
                        <a:rPr lang="en-GB" sz="1200" b="1" kern="1200" dirty="0">
                          <a:solidFill>
                            <a:schemeClr val="lt1"/>
                          </a:solidFill>
                          <a:effectLst/>
                          <a:latin typeface="+mn-lt"/>
                          <a:ea typeface="+mn-ea"/>
                          <a:cs typeface="+mn-cs"/>
                        </a:rPr>
                        <a:t>short periods of time. </a:t>
                      </a:r>
                      <a:endParaRPr lang="en-GB" sz="1200" dirty="0">
                        <a:effectLst/>
                        <a:latin typeface="+mn-lt"/>
                      </a:endParaRPr>
                    </a:p>
                    <a:p>
                      <a:pPr lvl="0">
                        <a:buFontTx/>
                        <a:buNone/>
                      </a:pPr>
                      <a:r>
                        <a:rPr lang="en-GB" sz="1200" b="1" kern="1200" dirty="0">
                          <a:solidFill>
                            <a:schemeClr val="lt1"/>
                          </a:solidFill>
                          <a:effectLst/>
                          <a:latin typeface="+mn-lt"/>
                          <a:ea typeface="+mn-ea"/>
                          <a:cs typeface="+mn-cs"/>
                        </a:rPr>
                        <a:t>  Count down 10/ 20 seconds to get to the </a:t>
                      </a:r>
                      <a:endParaRPr lang="en-GB" sz="1200" dirty="0">
                        <a:effectLst/>
                        <a:latin typeface="+mn-lt"/>
                      </a:endParaRPr>
                    </a:p>
                    <a:p>
                      <a:pPr lvl="0">
                        <a:buFontTx/>
                        <a:buNone/>
                      </a:pPr>
                      <a:r>
                        <a:rPr lang="en-GB" sz="1200" b="1" kern="1200" dirty="0">
                          <a:solidFill>
                            <a:schemeClr val="lt1"/>
                          </a:solidFill>
                          <a:effectLst/>
                          <a:latin typeface="+mn-lt"/>
                          <a:ea typeface="+mn-ea"/>
                          <a:cs typeface="+mn-cs"/>
                        </a:rPr>
                        <a:t>table/ into bed etc. </a:t>
                      </a:r>
                      <a:endParaRPr lang="en-GB" sz="1200" dirty="0">
                        <a:effectLst/>
                        <a:latin typeface="+mn-lt"/>
                      </a:endParaRPr>
                    </a:p>
                    <a:p>
                      <a:pPr lvl="0">
                        <a:buFontTx/>
                        <a:buNone/>
                      </a:pPr>
                      <a:r>
                        <a:rPr lang="en-GB" sz="1200" b="1" kern="1200" dirty="0">
                          <a:solidFill>
                            <a:schemeClr val="lt1"/>
                          </a:solidFill>
                          <a:effectLst/>
                          <a:latin typeface="+mn-lt"/>
                          <a:ea typeface="+mn-ea"/>
                          <a:cs typeface="+mn-cs"/>
                        </a:rPr>
                        <a:t>  Recognising numbers on the clock. If you </a:t>
                      </a:r>
                      <a:endParaRPr lang="en-GB" sz="1200" dirty="0">
                        <a:effectLst/>
                        <a:latin typeface="+mn-lt"/>
                      </a:endParaRPr>
                    </a:p>
                    <a:p>
                      <a:pPr lvl="0">
                        <a:buFontTx/>
                        <a:buNone/>
                      </a:pPr>
                      <a:r>
                        <a:rPr lang="en-GB" sz="1200" b="1" kern="1200" dirty="0">
                          <a:solidFill>
                            <a:schemeClr val="lt1"/>
                          </a:solidFill>
                          <a:effectLst/>
                          <a:latin typeface="+mn-lt"/>
                          <a:ea typeface="+mn-ea"/>
                          <a:cs typeface="+mn-cs"/>
                        </a:rPr>
                        <a:t>cover a number, what number was missing? </a:t>
                      </a:r>
                      <a:endParaRPr lang="en-GB" sz="1200" dirty="0">
                        <a:effectLst/>
                        <a:latin typeface="+mn-lt"/>
                      </a:endParaRPr>
                    </a:p>
                    <a:p>
                      <a:pPr>
                        <a:buFontTx/>
                        <a:buNone/>
                      </a:pPr>
                      <a:endParaRPr lang="en-US" sz="1200" dirty="0">
                        <a:latin typeface="+mn-lt"/>
                      </a:endParaRPr>
                    </a:p>
                  </a:txBody>
                  <a:tcPr/>
                </a:tc>
                <a:extLst>
                  <a:ext uri="{0D108BD9-81ED-4DB2-BD59-A6C34878D82A}">
                    <a16:rowId xmlns:a16="http://schemas.microsoft.com/office/drawing/2014/main" xmlns="" val="298593337"/>
                  </a:ext>
                </a:extLst>
              </a:tr>
              <a:tr h="370840">
                <a:tc>
                  <a:txBody>
                    <a:bodyPr/>
                    <a:lstStyle/>
                    <a:p>
                      <a:pPr>
                        <a:buFontTx/>
                        <a:buNone/>
                      </a:pPr>
                      <a:r>
                        <a:rPr lang="en-GB" sz="1200" b="1" kern="1200" dirty="0">
                          <a:solidFill>
                            <a:schemeClr val="dk1"/>
                          </a:solidFill>
                          <a:effectLst/>
                          <a:latin typeface="+mn-lt"/>
                          <a:ea typeface="+mn-ea"/>
                          <a:cs typeface="+mn-cs"/>
                        </a:rPr>
                        <a:t>Food! </a:t>
                      </a:r>
                      <a:endParaRPr lang="en-GB" sz="1200" dirty="0">
                        <a:latin typeface="+mn-lt"/>
                      </a:endParaRPr>
                    </a:p>
                    <a:p>
                      <a:pPr>
                        <a:buFontTx/>
                        <a:buNone/>
                      </a:pPr>
                      <a:r>
                        <a:rPr lang="en-GB" sz="1200" kern="1200" dirty="0">
                          <a:solidFill>
                            <a:schemeClr val="dk1"/>
                          </a:solidFill>
                          <a:effectLst/>
                          <a:latin typeface="+mn-lt"/>
                          <a:ea typeface="+mn-ea"/>
                          <a:cs typeface="+mn-cs"/>
                        </a:rPr>
                        <a:t>  Can you cut your toast into 4 pieces? Can you cut it into triangles? </a:t>
                      </a:r>
                      <a:endParaRPr lang="en-GB" sz="1200" dirty="0">
                        <a:effectLst/>
                        <a:latin typeface="+mn-lt"/>
                      </a:endParaRPr>
                    </a:p>
                    <a:p>
                      <a:pPr>
                        <a:buFontTx/>
                        <a:buNone/>
                      </a:pPr>
                      <a:r>
                        <a:rPr lang="en-GB" sz="1200" kern="1200" dirty="0">
                          <a:solidFill>
                            <a:schemeClr val="dk1"/>
                          </a:solidFill>
                          <a:effectLst/>
                          <a:latin typeface="+mn-lt"/>
                          <a:ea typeface="+mn-ea"/>
                          <a:cs typeface="+mn-cs"/>
                        </a:rPr>
                        <a:t>  Setting the table. Counting the right number of plates etc. How many more do we need? </a:t>
                      </a:r>
                      <a:endParaRPr lang="en-GB" sz="1200" dirty="0">
                        <a:effectLst/>
                        <a:latin typeface="+mn-lt"/>
                      </a:endParaRPr>
                    </a:p>
                    <a:p>
                      <a:pPr>
                        <a:buFontTx/>
                        <a:buNone/>
                      </a:pPr>
                      <a:r>
                        <a:rPr lang="en-GB" sz="1200" kern="1200" dirty="0">
                          <a:solidFill>
                            <a:schemeClr val="dk1"/>
                          </a:solidFill>
                          <a:effectLst/>
                          <a:latin typeface="+mn-lt"/>
                          <a:ea typeface="+mn-ea"/>
                          <a:cs typeface="+mn-cs"/>
                        </a:rPr>
                        <a:t>  Can you make shapes/ patterns out of the knives and forks. Can you put them in the right place in the drawers? </a:t>
                      </a:r>
                      <a:endParaRPr lang="en-GB" sz="1200" dirty="0">
                        <a:effectLst/>
                        <a:latin typeface="+mn-lt"/>
                      </a:endParaRPr>
                    </a:p>
                    <a:p>
                      <a:pPr>
                        <a:buFontTx/>
                        <a:buNone/>
                      </a:pPr>
                      <a:r>
                        <a:rPr lang="en-GB" sz="1200" kern="1200" dirty="0">
                          <a:solidFill>
                            <a:schemeClr val="dk1"/>
                          </a:solidFill>
                          <a:effectLst/>
                          <a:latin typeface="+mn-lt"/>
                          <a:ea typeface="+mn-ea"/>
                          <a:cs typeface="+mn-cs"/>
                        </a:rPr>
                        <a:t>  Helping with the cooking by measuring and counting ingredients. </a:t>
                      </a:r>
                      <a:endParaRPr lang="en-GB" sz="1200" dirty="0">
                        <a:effectLst/>
                        <a:latin typeface="+mn-lt"/>
                      </a:endParaRPr>
                    </a:p>
                    <a:p>
                      <a:pPr>
                        <a:buFontTx/>
                        <a:buNone/>
                      </a:pPr>
                      <a:r>
                        <a:rPr lang="en-GB" sz="1200" kern="1200" dirty="0">
                          <a:solidFill>
                            <a:schemeClr val="dk1"/>
                          </a:solidFill>
                          <a:effectLst/>
                          <a:latin typeface="+mn-lt"/>
                          <a:ea typeface="+mn-ea"/>
                          <a:cs typeface="+mn-cs"/>
                        </a:rPr>
                        <a:t>  Setting the timer. </a:t>
                      </a:r>
                      <a:endParaRPr lang="en-GB" sz="1200" dirty="0">
                        <a:effectLst/>
                        <a:latin typeface="+mn-lt"/>
                      </a:endParaRPr>
                    </a:p>
                    <a:p>
                      <a:pPr>
                        <a:buFontTx/>
                        <a:buNone/>
                      </a:pPr>
                      <a:r>
                        <a:rPr lang="en-GB" sz="1200" kern="1200" dirty="0">
                          <a:solidFill>
                            <a:schemeClr val="dk1"/>
                          </a:solidFill>
                          <a:effectLst/>
                          <a:latin typeface="+mn-lt"/>
                          <a:ea typeface="+mn-ea"/>
                          <a:cs typeface="+mn-cs"/>
                        </a:rPr>
                        <a:t>  Positional language at dinner time: what is on the rice, where are the carrots etc? </a:t>
                      </a:r>
                      <a:endParaRPr lang="en-GB" sz="1200" dirty="0">
                        <a:effectLst/>
                        <a:latin typeface="+mn-lt"/>
                      </a:endParaRPr>
                    </a:p>
                    <a:p>
                      <a:pPr>
                        <a:buFontTx/>
                        <a:buNone/>
                      </a:pPr>
                      <a:endParaRPr lang="en-US" sz="1200" dirty="0">
                        <a:latin typeface="+mn-lt"/>
                      </a:endParaRPr>
                    </a:p>
                  </a:txBody>
                  <a:tcPr/>
                </a:tc>
                <a:tc>
                  <a:txBody>
                    <a:bodyPr/>
                    <a:lstStyle/>
                    <a:p>
                      <a:pPr>
                        <a:buFontTx/>
                        <a:buNone/>
                      </a:pPr>
                      <a:r>
                        <a:rPr lang="en-GB" sz="1200" b="1" kern="1200" dirty="0">
                          <a:solidFill>
                            <a:schemeClr val="dk1"/>
                          </a:solidFill>
                          <a:effectLst/>
                          <a:latin typeface="+mn-lt"/>
                          <a:ea typeface="+mn-ea"/>
                          <a:cs typeface="+mn-cs"/>
                        </a:rPr>
                        <a:t>Going shopping </a:t>
                      </a:r>
                      <a:endParaRPr lang="en-GB" sz="1200" dirty="0">
                        <a:effectLst/>
                        <a:latin typeface="+mn-lt"/>
                      </a:endParaRPr>
                    </a:p>
                    <a:p>
                      <a:pPr lvl="0">
                        <a:buFontTx/>
                        <a:buNone/>
                      </a:pPr>
                      <a:r>
                        <a:rPr lang="en-GB" sz="1200" kern="1200" dirty="0">
                          <a:solidFill>
                            <a:schemeClr val="dk1"/>
                          </a:solidFill>
                          <a:effectLst/>
                          <a:latin typeface="+mn-lt"/>
                          <a:ea typeface="+mn-ea"/>
                          <a:cs typeface="+mn-cs"/>
                        </a:rPr>
                        <a:t>  Reading price tags </a:t>
                      </a:r>
                      <a:endParaRPr lang="en-GB" sz="1200" dirty="0">
                        <a:effectLst/>
                        <a:latin typeface="+mn-lt"/>
                      </a:endParaRPr>
                    </a:p>
                    <a:p>
                      <a:pPr lvl="0">
                        <a:buFontTx/>
                        <a:buNone/>
                      </a:pPr>
                      <a:r>
                        <a:rPr lang="en-GB" sz="1200" kern="1200" dirty="0">
                          <a:solidFill>
                            <a:schemeClr val="dk1"/>
                          </a:solidFill>
                          <a:effectLst/>
                          <a:latin typeface="+mn-lt"/>
                          <a:ea typeface="+mn-ea"/>
                          <a:cs typeface="+mn-cs"/>
                        </a:rPr>
                        <a:t>  Counting items into the basket </a:t>
                      </a:r>
                      <a:endParaRPr lang="en-GB" sz="1200" dirty="0">
                        <a:effectLst/>
                        <a:latin typeface="+mn-lt"/>
                      </a:endParaRPr>
                    </a:p>
                    <a:p>
                      <a:pPr lvl="0">
                        <a:buFontTx/>
                        <a:buNone/>
                      </a:pPr>
                      <a:r>
                        <a:rPr lang="en-GB" sz="1200" kern="1200" dirty="0">
                          <a:solidFill>
                            <a:schemeClr val="dk1"/>
                          </a:solidFill>
                          <a:effectLst/>
                          <a:latin typeface="+mn-lt"/>
                          <a:ea typeface="+mn-ea"/>
                          <a:cs typeface="+mn-cs"/>
                        </a:rPr>
                        <a:t>  Finding and counting coins </a:t>
                      </a:r>
                      <a:endParaRPr lang="en-GB" sz="1200" dirty="0">
                        <a:effectLst/>
                        <a:latin typeface="+mn-lt"/>
                      </a:endParaRPr>
                    </a:p>
                    <a:p>
                      <a:pPr lvl="0">
                        <a:buFontTx/>
                        <a:buNone/>
                      </a:pPr>
                      <a:r>
                        <a:rPr lang="en-GB" sz="1200" kern="1200" dirty="0">
                          <a:solidFill>
                            <a:schemeClr val="dk1"/>
                          </a:solidFill>
                          <a:effectLst/>
                          <a:latin typeface="+mn-lt"/>
                          <a:ea typeface="+mn-ea"/>
                          <a:cs typeface="+mn-cs"/>
                        </a:rPr>
                        <a:t>  Comparing weights – which is heavier?</a:t>
                      </a:r>
                    </a:p>
                    <a:p>
                      <a:pPr lvl="0">
                        <a:buFontTx/>
                        <a:buNone/>
                      </a:pPr>
                      <a:endParaRPr lang="en-GB" sz="1200" kern="1200" dirty="0">
                        <a:solidFill>
                          <a:schemeClr val="dk1"/>
                        </a:solidFill>
                        <a:effectLst/>
                        <a:latin typeface="+mn-lt"/>
                        <a:ea typeface="+mn-ea"/>
                        <a:cs typeface="+mn-cs"/>
                      </a:endParaRPr>
                    </a:p>
                    <a:p>
                      <a:pPr>
                        <a:buFontTx/>
                        <a:buNone/>
                      </a:pPr>
                      <a:r>
                        <a:rPr lang="en-GB" sz="1200" b="1" kern="1200" dirty="0">
                          <a:solidFill>
                            <a:schemeClr val="dk1"/>
                          </a:solidFill>
                          <a:effectLst/>
                          <a:latin typeface="+mn-lt"/>
                          <a:ea typeface="+mn-ea"/>
                          <a:cs typeface="+mn-cs"/>
                        </a:rPr>
                        <a:t>Shapes </a:t>
                      </a:r>
                      <a:endParaRPr lang="en-GB" sz="1200" dirty="0">
                        <a:latin typeface="+mn-lt"/>
                      </a:endParaRPr>
                    </a:p>
                    <a:p>
                      <a:pPr>
                        <a:buFontTx/>
                        <a:buNone/>
                      </a:pPr>
                      <a:r>
                        <a:rPr lang="en-GB" sz="1200" kern="1200" dirty="0">
                          <a:solidFill>
                            <a:schemeClr val="dk1"/>
                          </a:solidFill>
                          <a:effectLst/>
                          <a:latin typeface="+mn-lt"/>
                          <a:ea typeface="+mn-ea"/>
                          <a:cs typeface="+mn-cs"/>
                        </a:rPr>
                        <a:t>  Cut a potato into shapes (circles, triangle etc). Use with paint to make pictures and patterns. </a:t>
                      </a:r>
                      <a:endParaRPr lang="en-GB" sz="1200" dirty="0">
                        <a:effectLst/>
                        <a:latin typeface="+mn-lt"/>
                      </a:endParaRPr>
                    </a:p>
                    <a:p>
                      <a:pPr>
                        <a:buFontTx/>
                        <a:buNone/>
                      </a:pPr>
                      <a:r>
                        <a:rPr lang="en-GB" sz="1200" kern="1200" dirty="0">
                          <a:solidFill>
                            <a:schemeClr val="dk1"/>
                          </a:solidFill>
                          <a:effectLst/>
                          <a:latin typeface="+mn-lt"/>
                          <a:ea typeface="+mn-ea"/>
                          <a:cs typeface="+mn-cs"/>
                        </a:rPr>
                        <a:t>  Cut out shapes from coloured paper and arrange into pictures. </a:t>
                      </a:r>
                      <a:endParaRPr lang="en-GB" sz="1200" dirty="0">
                        <a:effectLst/>
                        <a:latin typeface="+mn-lt"/>
                      </a:endParaRPr>
                    </a:p>
                    <a:p>
                      <a:pPr>
                        <a:buFontTx/>
                        <a:buNone/>
                      </a:pPr>
                      <a:r>
                        <a:rPr lang="en-GB" sz="1200" kern="1200" dirty="0">
                          <a:solidFill>
                            <a:schemeClr val="dk1"/>
                          </a:solidFill>
                          <a:effectLst/>
                          <a:latin typeface="+mn-lt"/>
                          <a:ea typeface="+mn-ea"/>
                          <a:cs typeface="+mn-cs"/>
                        </a:rPr>
                        <a:t>  Shape hunt: Can you find a square in your house (windows etc), a circle ... </a:t>
                      </a:r>
                      <a:endParaRPr lang="en-GB" sz="1200" dirty="0">
                        <a:effectLst/>
                        <a:latin typeface="+mn-lt"/>
                      </a:endParaRPr>
                    </a:p>
                    <a:p>
                      <a:pPr>
                        <a:buFontTx/>
                        <a:buNone/>
                      </a:pPr>
                      <a:endParaRPr lang="en-GB" sz="1200" dirty="0">
                        <a:effectLst/>
                        <a:latin typeface="+mn-lt"/>
                      </a:endParaRPr>
                    </a:p>
                    <a:p>
                      <a:pPr>
                        <a:buFontTx/>
                        <a:buNone/>
                      </a:pPr>
                      <a:endParaRPr lang="en-US" sz="1200" dirty="0">
                        <a:latin typeface="+mn-lt"/>
                      </a:endParaRPr>
                    </a:p>
                  </a:txBody>
                  <a:tcPr/>
                </a:tc>
                <a:tc>
                  <a:txBody>
                    <a:bodyPr/>
                    <a:lstStyle/>
                    <a:p>
                      <a:pPr>
                        <a:buFontTx/>
                        <a:buNone/>
                      </a:pPr>
                      <a:r>
                        <a:rPr lang="en-GB" sz="1200" b="1" kern="1200" dirty="0">
                          <a:solidFill>
                            <a:schemeClr val="dk1"/>
                          </a:solidFill>
                          <a:effectLst/>
                          <a:latin typeface="+mn-lt"/>
                          <a:ea typeface="+mn-ea"/>
                          <a:cs typeface="+mn-cs"/>
                        </a:rPr>
                        <a:t>Measuring </a:t>
                      </a:r>
                      <a:endParaRPr lang="en-GB" sz="1200" dirty="0">
                        <a:latin typeface="+mn-lt"/>
                      </a:endParaRPr>
                    </a:p>
                    <a:p>
                      <a:pPr>
                        <a:buFontTx/>
                        <a:buNone/>
                      </a:pPr>
                      <a:r>
                        <a:rPr lang="en-GB" sz="1200" kern="1200" dirty="0">
                          <a:solidFill>
                            <a:schemeClr val="dk1"/>
                          </a:solidFill>
                          <a:effectLst/>
                          <a:latin typeface="+mn-lt"/>
                          <a:ea typeface="+mn-ea"/>
                          <a:cs typeface="+mn-cs"/>
                        </a:rPr>
                        <a:t>  Are you taller than a ...? </a:t>
                      </a:r>
                      <a:endParaRPr lang="en-GB" sz="1200" dirty="0">
                        <a:effectLst/>
                        <a:latin typeface="+mn-lt"/>
                      </a:endParaRPr>
                    </a:p>
                    <a:p>
                      <a:pPr>
                        <a:buFontTx/>
                        <a:buNone/>
                      </a:pPr>
                      <a:r>
                        <a:rPr lang="en-GB" sz="1200" kern="1200" dirty="0">
                          <a:solidFill>
                            <a:schemeClr val="dk1"/>
                          </a:solidFill>
                          <a:effectLst/>
                          <a:latin typeface="+mn-lt"/>
                          <a:ea typeface="+mn-ea"/>
                          <a:cs typeface="+mn-cs"/>
                        </a:rPr>
                        <a:t>  Marking height on the wall. </a:t>
                      </a:r>
                      <a:endParaRPr lang="en-GB" sz="1200" dirty="0">
                        <a:effectLst/>
                        <a:latin typeface="+mn-lt"/>
                      </a:endParaRPr>
                    </a:p>
                    <a:p>
                      <a:pPr>
                        <a:buFontTx/>
                        <a:buNone/>
                      </a:pPr>
                      <a:r>
                        <a:rPr lang="en-GB" sz="1200" kern="1200" dirty="0">
                          <a:solidFill>
                            <a:schemeClr val="dk1"/>
                          </a:solidFill>
                          <a:effectLst/>
                          <a:latin typeface="+mn-lt"/>
                          <a:ea typeface="+mn-ea"/>
                          <a:cs typeface="+mn-cs"/>
                        </a:rPr>
                        <a:t>  Cut hand shapes out of paper. How </a:t>
                      </a:r>
                      <a:endParaRPr lang="en-GB" sz="1200" dirty="0">
                        <a:effectLst/>
                        <a:latin typeface="+mn-lt"/>
                      </a:endParaRPr>
                    </a:p>
                    <a:p>
                      <a:pPr>
                        <a:buFontTx/>
                        <a:buNone/>
                      </a:pPr>
                      <a:r>
                        <a:rPr lang="en-GB" sz="1200" kern="1200" dirty="0">
                          <a:solidFill>
                            <a:schemeClr val="dk1"/>
                          </a:solidFill>
                          <a:effectLst/>
                          <a:latin typeface="+mn-lt"/>
                          <a:ea typeface="+mn-ea"/>
                          <a:cs typeface="+mn-cs"/>
                        </a:rPr>
                        <a:t>many hands long is the couch? How </a:t>
                      </a:r>
                      <a:endParaRPr lang="en-GB" sz="1200" dirty="0">
                        <a:effectLst/>
                        <a:latin typeface="+mn-lt"/>
                      </a:endParaRPr>
                    </a:p>
                    <a:p>
                      <a:pPr>
                        <a:buFontTx/>
                        <a:buNone/>
                      </a:pPr>
                      <a:r>
                        <a:rPr lang="en-GB" sz="1200" kern="1200" dirty="0">
                          <a:solidFill>
                            <a:schemeClr val="dk1"/>
                          </a:solidFill>
                          <a:effectLst/>
                          <a:latin typeface="+mn-lt"/>
                          <a:ea typeface="+mn-ea"/>
                          <a:cs typeface="+mn-cs"/>
                        </a:rPr>
                        <a:t>long is the table? Which is longer? </a:t>
                      </a:r>
                      <a:endParaRPr lang="en-GB" sz="1200" dirty="0">
                        <a:effectLst/>
                        <a:latin typeface="+mn-lt"/>
                      </a:endParaRPr>
                    </a:p>
                    <a:p>
                      <a:pPr>
                        <a:buFontTx/>
                        <a:buNone/>
                      </a:pPr>
                      <a:r>
                        <a:rPr lang="en-GB" sz="1200" kern="1200" dirty="0">
                          <a:solidFill>
                            <a:schemeClr val="dk1"/>
                          </a:solidFill>
                          <a:effectLst/>
                          <a:latin typeface="+mn-lt"/>
                          <a:ea typeface="+mn-ea"/>
                          <a:cs typeface="+mn-cs"/>
                        </a:rPr>
                        <a:t>  Who has the biggest hands in our </a:t>
                      </a:r>
                      <a:endParaRPr lang="en-GB" sz="1200" dirty="0">
                        <a:effectLst/>
                        <a:latin typeface="+mn-lt"/>
                      </a:endParaRPr>
                    </a:p>
                    <a:p>
                      <a:pPr>
                        <a:buFontTx/>
                        <a:buNone/>
                      </a:pPr>
                      <a:r>
                        <a:rPr lang="en-GB" sz="1200" kern="1200" dirty="0">
                          <a:solidFill>
                            <a:schemeClr val="dk1"/>
                          </a:solidFill>
                          <a:effectLst/>
                          <a:latin typeface="+mn-lt"/>
                          <a:ea typeface="+mn-ea"/>
                          <a:cs typeface="+mn-cs"/>
                        </a:rPr>
                        <a:t>family? </a:t>
                      </a:r>
                      <a:endParaRPr lang="en-GB" sz="1200" dirty="0">
                        <a:effectLst/>
                        <a:latin typeface="+mn-lt"/>
                      </a:endParaRPr>
                    </a:p>
                    <a:p>
                      <a:pPr>
                        <a:buFontTx/>
                        <a:buNone/>
                      </a:pPr>
                      <a:r>
                        <a:rPr lang="en-GB" sz="1200" kern="1200" dirty="0">
                          <a:solidFill>
                            <a:schemeClr val="dk1"/>
                          </a:solidFill>
                          <a:effectLst/>
                          <a:latin typeface="+mn-lt"/>
                          <a:ea typeface="+mn-ea"/>
                          <a:cs typeface="+mn-cs"/>
                        </a:rPr>
                        <a:t>  How many steps from the gate to the </a:t>
                      </a:r>
                      <a:endParaRPr lang="en-GB" sz="1200" dirty="0">
                        <a:effectLst/>
                        <a:latin typeface="+mn-lt"/>
                      </a:endParaRPr>
                    </a:p>
                    <a:p>
                      <a:pPr>
                        <a:buFontTx/>
                        <a:buNone/>
                      </a:pPr>
                      <a:r>
                        <a:rPr lang="en-GB" sz="1200" kern="1200" dirty="0">
                          <a:solidFill>
                            <a:schemeClr val="dk1"/>
                          </a:solidFill>
                          <a:effectLst/>
                          <a:latin typeface="+mn-lt"/>
                          <a:ea typeface="+mn-ea"/>
                          <a:cs typeface="+mn-cs"/>
                        </a:rPr>
                        <a:t>front door? </a:t>
                      </a:r>
                      <a:endParaRPr lang="en-GB" sz="1200" dirty="0">
                        <a:effectLst/>
                        <a:latin typeface="+mn-lt"/>
                      </a:endParaRPr>
                    </a:p>
                    <a:p>
                      <a:pPr>
                        <a:buFontTx/>
                        <a:buNone/>
                      </a:pPr>
                      <a:endParaRPr lang="en-US" sz="1200" dirty="0">
                        <a:latin typeface="+mn-lt"/>
                      </a:endParaRPr>
                    </a:p>
                  </a:txBody>
                  <a:tcPr/>
                </a:tc>
                <a:extLst>
                  <a:ext uri="{0D108BD9-81ED-4DB2-BD59-A6C34878D82A}">
                    <a16:rowId xmlns:a16="http://schemas.microsoft.com/office/drawing/2014/main" xmlns="" val="947467188"/>
                  </a:ext>
                </a:extLst>
              </a:tr>
            </a:tbl>
          </a:graphicData>
        </a:graphic>
      </p:graphicFrame>
    </p:spTree>
    <p:extLst>
      <p:ext uri="{BB962C8B-B14F-4D97-AF65-F5344CB8AC3E}">
        <p14:creationId xmlns:p14="http://schemas.microsoft.com/office/powerpoint/2010/main" val="2297397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6E9FAF6-2E42-4446-BB28-202C39C6C44A}"/>
              </a:ext>
            </a:extLst>
          </p:cNvPr>
          <p:cNvSpPr>
            <a:spLocks noGrp="1"/>
          </p:cNvSpPr>
          <p:nvPr>
            <p:ph type="title"/>
          </p:nvPr>
        </p:nvSpPr>
        <p:spPr/>
        <p:txBody>
          <a:bodyPr>
            <a:normAutofit fontScale="90000"/>
          </a:bodyPr>
          <a:lstStyle/>
          <a:p>
            <a:r>
              <a:rPr lang="en-US" dirty="0"/>
              <a:t/>
            </a:r>
            <a:br>
              <a:rPr lang="en-US" dirty="0"/>
            </a:br>
            <a:r>
              <a:rPr lang="en-US" dirty="0"/>
              <a:t/>
            </a:r>
            <a:br>
              <a:rPr lang="en-US" dirty="0"/>
            </a:br>
            <a:endParaRPr lang="en-US" dirty="0"/>
          </a:p>
        </p:txBody>
      </p:sp>
      <p:sp>
        <p:nvSpPr>
          <p:cNvPr id="3" name="Content Placeholder 2">
            <a:extLst>
              <a:ext uri="{FF2B5EF4-FFF2-40B4-BE49-F238E27FC236}">
                <a16:creationId xmlns:a16="http://schemas.microsoft.com/office/drawing/2014/main" xmlns="" id="{0D5A44B6-4A9B-0846-9D27-16AF80E6A2B0}"/>
              </a:ext>
            </a:extLst>
          </p:cNvPr>
          <p:cNvSpPr>
            <a:spLocks noGrp="1"/>
          </p:cNvSpPr>
          <p:nvPr>
            <p:ph idx="1"/>
          </p:nvPr>
        </p:nvSpPr>
        <p:spPr>
          <a:xfrm>
            <a:off x="875197" y="1820987"/>
            <a:ext cx="9758754" cy="3880773"/>
          </a:xfrm>
        </p:spPr>
        <p:txBody>
          <a:bodyPr vert="horz" lIns="91440" tIns="45720" rIns="91440" bIns="45720" rtlCol="0" anchor="t">
            <a:normAutofit/>
          </a:bodyPr>
          <a:lstStyle/>
          <a:p>
            <a:r>
              <a:rPr lang="en-US" dirty="0" err="1"/>
              <a:t>Maths</a:t>
            </a:r>
            <a:r>
              <a:rPr lang="en-US" dirty="0"/>
              <a:t> is part of our daily routine – tallies for lunch choices, counting children in and out of the classroom, counting in 2s as we pair wellies, matching , sorting and counting equipment at tidy up times. Counting to 20 as we wash our hands, sorting ourselves into pairs and  4s for activities. Talking about different times of day, looking at the clock, using a timer, voting for the </a:t>
            </a:r>
            <a:r>
              <a:rPr lang="en-US" dirty="0" smtClean="0"/>
              <a:t>home time </a:t>
            </a:r>
            <a:r>
              <a:rPr lang="en-US" dirty="0"/>
              <a:t>story…..the list is endless.</a:t>
            </a:r>
          </a:p>
          <a:p>
            <a:r>
              <a:rPr lang="en-US" dirty="0"/>
              <a:t>We enjoy </a:t>
            </a:r>
            <a:r>
              <a:rPr lang="en-US" dirty="0" err="1"/>
              <a:t>maths</a:t>
            </a:r>
            <a:r>
              <a:rPr lang="en-US" dirty="0"/>
              <a:t> songs and rhymes to count forwards and backwards</a:t>
            </a:r>
          </a:p>
          <a:p>
            <a:r>
              <a:rPr lang="en-US" dirty="0"/>
              <a:t>We enjoy stories which introduce </a:t>
            </a:r>
            <a:r>
              <a:rPr lang="en-US" dirty="0" err="1"/>
              <a:t>maths</a:t>
            </a:r>
            <a:r>
              <a:rPr lang="en-US" dirty="0"/>
              <a:t> concepts</a:t>
            </a:r>
          </a:p>
          <a:p>
            <a:r>
              <a:rPr lang="en-US" dirty="0"/>
              <a:t>We have number and </a:t>
            </a:r>
            <a:r>
              <a:rPr lang="en-US" dirty="0" err="1"/>
              <a:t>maths</a:t>
            </a:r>
            <a:r>
              <a:rPr lang="en-US" dirty="0"/>
              <a:t> opportunities all over the classroom.</a:t>
            </a:r>
          </a:p>
          <a:p>
            <a:r>
              <a:rPr lang="en-US" dirty="0"/>
              <a:t>We play games and use practical resources before moving on to abstract pictorial representations and then numbers</a:t>
            </a:r>
          </a:p>
        </p:txBody>
      </p:sp>
      <p:sp>
        <p:nvSpPr>
          <p:cNvPr id="6" name="TextBox 5">
            <a:extLst>
              <a:ext uri="{FF2B5EF4-FFF2-40B4-BE49-F238E27FC236}">
                <a16:creationId xmlns:a16="http://schemas.microsoft.com/office/drawing/2014/main" xmlns="" id="{3E3E06A3-46C3-0442-90A3-989F5D5FD902}"/>
              </a:ext>
            </a:extLst>
          </p:cNvPr>
          <p:cNvSpPr txBox="1"/>
          <p:nvPr/>
        </p:nvSpPr>
        <p:spPr>
          <a:xfrm>
            <a:off x="785451" y="327621"/>
            <a:ext cx="9541565" cy="1077218"/>
          </a:xfrm>
          <a:prstGeom prst="rect">
            <a:avLst/>
          </a:prstGeom>
          <a:noFill/>
        </p:spPr>
        <p:txBody>
          <a:bodyPr wrap="square" rtlCol="0">
            <a:spAutoFit/>
          </a:bodyPr>
          <a:lstStyle/>
          <a:p>
            <a:r>
              <a:rPr lang="en-US" sz="3200" b="1" dirty="0" err="1">
                <a:solidFill>
                  <a:srgbClr val="92D050"/>
                </a:solidFill>
              </a:rPr>
              <a:t>Maths</a:t>
            </a:r>
            <a:r>
              <a:rPr lang="en-US" sz="3200" b="1" dirty="0">
                <a:solidFill>
                  <a:srgbClr val="92D050"/>
                </a:solidFill>
              </a:rPr>
              <a:t> as part of the </a:t>
            </a:r>
          </a:p>
          <a:p>
            <a:r>
              <a:rPr lang="en-US" sz="3200" b="1" dirty="0">
                <a:solidFill>
                  <a:srgbClr val="92D050"/>
                </a:solidFill>
              </a:rPr>
              <a:t>     daily routine</a:t>
            </a:r>
          </a:p>
        </p:txBody>
      </p:sp>
      <p:pic>
        <p:nvPicPr>
          <p:cNvPr id="4" name="Picture 3">
            <a:extLst>
              <a:ext uri="{FF2B5EF4-FFF2-40B4-BE49-F238E27FC236}">
                <a16:creationId xmlns:a16="http://schemas.microsoft.com/office/drawing/2014/main" xmlns="" id="{0AE5F982-A00A-7E4A-8689-2C36E47B12EF}"/>
              </a:ext>
            </a:extLst>
          </p:cNvPr>
          <p:cNvPicPr>
            <a:picLocks noChangeAspect="1"/>
          </p:cNvPicPr>
          <p:nvPr/>
        </p:nvPicPr>
        <p:blipFill>
          <a:blip r:embed="rId2"/>
          <a:stretch>
            <a:fillRect/>
          </a:stretch>
        </p:blipFill>
        <p:spPr>
          <a:xfrm>
            <a:off x="8305119" y="3016776"/>
            <a:ext cx="1446772" cy="1446772"/>
          </a:xfrm>
          <a:prstGeom prst="rect">
            <a:avLst/>
          </a:prstGeom>
        </p:spPr>
      </p:pic>
      <p:pic>
        <p:nvPicPr>
          <p:cNvPr id="7" name="Picture 6">
            <a:extLst>
              <a:ext uri="{FF2B5EF4-FFF2-40B4-BE49-F238E27FC236}">
                <a16:creationId xmlns:a16="http://schemas.microsoft.com/office/drawing/2014/main" xmlns="" id="{7A94FDDA-414C-6940-BBCE-8FBF202303ED}"/>
              </a:ext>
            </a:extLst>
          </p:cNvPr>
          <p:cNvPicPr>
            <a:picLocks noChangeAspect="1"/>
          </p:cNvPicPr>
          <p:nvPr/>
        </p:nvPicPr>
        <p:blipFill>
          <a:blip r:embed="rId3"/>
          <a:stretch>
            <a:fillRect/>
          </a:stretch>
        </p:blipFill>
        <p:spPr>
          <a:xfrm>
            <a:off x="4737222" y="227482"/>
            <a:ext cx="2326572" cy="1567375"/>
          </a:xfrm>
          <a:prstGeom prst="rect">
            <a:avLst/>
          </a:prstGeom>
        </p:spPr>
      </p:pic>
      <p:pic>
        <p:nvPicPr>
          <p:cNvPr id="8" name="Picture 7">
            <a:extLst>
              <a:ext uri="{FF2B5EF4-FFF2-40B4-BE49-F238E27FC236}">
                <a16:creationId xmlns:a16="http://schemas.microsoft.com/office/drawing/2014/main" xmlns="" id="{E2E7E51D-A445-5B44-AC6C-51649D7F8B2C}"/>
              </a:ext>
            </a:extLst>
          </p:cNvPr>
          <p:cNvPicPr>
            <a:picLocks noChangeAspect="1"/>
          </p:cNvPicPr>
          <p:nvPr/>
        </p:nvPicPr>
        <p:blipFill>
          <a:blip r:embed="rId4"/>
          <a:stretch>
            <a:fillRect/>
          </a:stretch>
        </p:blipFill>
        <p:spPr>
          <a:xfrm>
            <a:off x="10474187" y="749020"/>
            <a:ext cx="1511300" cy="1930400"/>
          </a:xfrm>
          <a:prstGeom prst="rect">
            <a:avLst/>
          </a:prstGeom>
        </p:spPr>
      </p:pic>
      <p:pic>
        <p:nvPicPr>
          <p:cNvPr id="9" name="Picture 8">
            <a:extLst>
              <a:ext uri="{FF2B5EF4-FFF2-40B4-BE49-F238E27FC236}">
                <a16:creationId xmlns:a16="http://schemas.microsoft.com/office/drawing/2014/main" xmlns="" id="{3215BE82-FFE4-1D40-BC32-2D195D2BE681}"/>
              </a:ext>
            </a:extLst>
          </p:cNvPr>
          <p:cNvPicPr>
            <a:picLocks noChangeAspect="1"/>
          </p:cNvPicPr>
          <p:nvPr/>
        </p:nvPicPr>
        <p:blipFill>
          <a:blip r:embed="rId5"/>
          <a:stretch>
            <a:fillRect/>
          </a:stretch>
        </p:blipFill>
        <p:spPr>
          <a:xfrm>
            <a:off x="14829129" y="5946111"/>
            <a:ext cx="2053627" cy="2053627"/>
          </a:xfrm>
          <a:prstGeom prst="rect">
            <a:avLst/>
          </a:prstGeom>
        </p:spPr>
      </p:pic>
      <p:sp>
        <p:nvSpPr>
          <p:cNvPr id="12" name="Rectangle 2">
            <a:extLst>
              <a:ext uri="{FF2B5EF4-FFF2-40B4-BE49-F238E27FC236}">
                <a16:creationId xmlns:a16="http://schemas.microsoft.com/office/drawing/2014/main" xmlns="" id="{4E64CD23-AE20-DA4C-8DE7-EF4C7C07FBAF}"/>
              </a:ext>
            </a:extLst>
          </p:cNvPr>
          <p:cNvSpPr>
            <a:spLocks noChangeArrowheads="1"/>
          </p:cNvSpPr>
          <p:nvPr/>
        </p:nvSpPr>
        <p:spPr bwMode="auto">
          <a:xfrm>
            <a:off x="5852159" y="5603211"/>
            <a:ext cx="15771857"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1025" name="Picture 4" descr="Opinion: Welly worries at Flindt Towers - Farmers Weekly">
            <a:extLst>
              <a:ext uri="{FF2B5EF4-FFF2-40B4-BE49-F238E27FC236}">
                <a16:creationId xmlns:a16="http://schemas.microsoft.com/office/drawing/2014/main" xmlns="" id="{FAEBB456-EE68-E244-BB9A-FAAB5ED17AFC}"/>
              </a:ext>
            </a:extLst>
          </p:cNvPr>
          <p:cNvPicPr>
            <a:picLocks noChangeAspect="1" noChangeArrowheads="1"/>
          </p:cNvPicPr>
          <p:nvPr/>
        </p:nvPicPr>
        <p:blipFill>
          <a:blip r:embed="rId6" r:link="rId7">
            <a:extLst>
              <a:ext uri="{28A0092B-C50C-407E-A947-70E740481C1C}">
                <a14:useLocalDpi xmlns:a14="http://schemas.microsoft.com/office/drawing/2010/main" val="0"/>
              </a:ext>
            </a:extLst>
          </a:blip>
          <a:srcRect t="3935" b="25604"/>
          <a:stretch>
            <a:fillRect/>
          </a:stretch>
        </p:blipFill>
        <p:spPr bwMode="auto">
          <a:xfrm>
            <a:off x="855874" y="5517803"/>
            <a:ext cx="2858649" cy="1133602"/>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4">
            <a:extLst>
              <a:ext uri="{FF2B5EF4-FFF2-40B4-BE49-F238E27FC236}">
                <a16:creationId xmlns:a16="http://schemas.microsoft.com/office/drawing/2014/main" xmlns="" id="{49B257A4-CD17-B746-9625-8103D414229B}"/>
              </a:ext>
            </a:extLst>
          </p:cNvPr>
          <p:cNvSpPr>
            <a:spLocks noChangeArrowheads="1"/>
          </p:cNvSpPr>
          <p:nvPr/>
        </p:nvSpPr>
        <p:spPr bwMode="auto">
          <a:xfrm>
            <a:off x="175829" y="120434"/>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1027" name="Picture 5" descr="Children line up to back into a classroom in King's Cross Academy  playground - King's Cross Academy">
            <a:extLst>
              <a:ext uri="{FF2B5EF4-FFF2-40B4-BE49-F238E27FC236}">
                <a16:creationId xmlns:a16="http://schemas.microsoft.com/office/drawing/2014/main" xmlns="" id="{81C963D5-0EE3-C847-9FEF-4289AED54AEC}"/>
              </a:ext>
            </a:extLst>
          </p:cNvPr>
          <p:cNvPicPr>
            <a:picLocks noChangeAspect="1" noChangeArrowheads="1"/>
          </p:cNvPicPr>
          <p:nvPr/>
        </p:nvPicPr>
        <p:blipFill>
          <a:blip r:embed="rId8" r:link="rId9">
            <a:extLst>
              <a:ext uri="{28A0092B-C50C-407E-A947-70E740481C1C}">
                <a14:useLocalDpi xmlns:a14="http://schemas.microsoft.com/office/drawing/2010/main" val="0"/>
              </a:ext>
            </a:extLst>
          </a:blip>
          <a:srcRect t="9445"/>
          <a:stretch>
            <a:fillRect/>
          </a:stretch>
        </p:blipFill>
        <p:spPr bwMode="auto">
          <a:xfrm>
            <a:off x="5650109" y="4911061"/>
            <a:ext cx="2827370" cy="1912288"/>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6">
            <a:extLst>
              <a:ext uri="{FF2B5EF4-FFF2-40B4-BE49-F238E27FC236}">
                <a16:creationId xmlns:a16="http://schemas.microsoft.com/office/drawing/2014/main" xmlns="" id="{6805451F-95BA-5D4D-B5C1-947574AAB60D}"/>
              </a:ext>
            </a:extLst>
          </p:cNvPr>
          <p:cNvSpPr>
            <a:spLocks noChangeArrowheads="1"/>
          </p:cNvSpPr>
          <p:nvPr/>
        </p:nvSpPr>
        <p:spPr bwMode="auto">
          <a:xfrm>
            <a:off x="7584528" y="365603"/>
            <a:ext cx="15157889"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1029" name="Picture 7" descr="Ten in the Bed">
            <a:extLst>
              <a:ext uri="{FF2B5EF4-FFF2-40B4-BE49-F238E27FC236}">
                <a16:creationId xmlns:a16="http://schemas.microsoft.com/office/drawing/2014/main" xmlns="" id="{2CD9D2E3-B114-7943-8CBB-4483250238E2}"/>
              </a:ext>
            </a:extLst>
          </p:cNvPr>
          <p:cNvPicPr>
            <a:picLocks noChangeAspect="1" noChangeArrowheads="1"/>
          </p:cNvPicPr>
          <p:nvPr/>
        </p:nvPicPr>
        <p:blipFill>
          <a:blip r:embed="rId10" r:link="rId11">
            <a:extLst>
              <a:ext uri="{28A0092B-C50C-407E-A947-70E740481C1C}">
                <a14:useLocalDpi xmlns:a14="http://schemas.microsoft.com/office/drawing/2010/main" val="0"/>
              </a:ext>
            </a:extLst>
          </a:blip>
          <a:srcRect/>
          <a:stretch>
            <a:fillRect/>
          </a:stretch>
        </p:blipFill>
        <p:spPr bwMode="auto">
          <a:xfrm>
            <a:off x="7584528" y="365603"/>
            <a:ext cx="1689473" cy="1326315"/>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0">
            <a:extLst>
              <a:ext uri="{FF2B5EF4-FFF2-40B4-BE49-F238E27FC236}">
                <a16:creationId xmlns:a16="http://schemas.microsoft.com/office/drawing/2014/main" xmlns="" id="{A14843F2-DF7E-5C45-9BFD-FA3C3CAFDC34}"/>
              </a:ext>
            </a:extLst>
          </p:cNvPr>
          <p:cNvSpPr>
            <a:spLocks noChangeArrowheads="1"/>
          </p:cNvSpPr>
          <p:nvPr/>
        </p:nvSpPr>
        <p:spPr bwMode="auto">
          <a:xfrm>
            <a:off x="-93059" y="-40499"/>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1033" name="Picture 9" descr="Jones Clocks Jam Analogue Wall Clock, 30cm">
            <a:extLst>
              <a:ext uri="{FF2B5EF4-FFF2-40B4-BE49-F238E27FC236}">
                <a16:creationId xmlns:a16="http://schemas.microsoft.com/office/drawing/2014/main" xmlns="" id="{6BEDC073-1AFE-F740-88C9-86CAEDEDE4CC}"/>
              </a:ext>
            </a:extLst>
          </p:cNvPr>
          <p:cNvPicPr>
            <a:picLocks noChangeAspect="1" noChangeArrowheads="1"/>
          </p:cNvPicPr>
          <p:nvPr/>
        </p:nvPicPr>
        <p:blipFill>
          <a:blip r:embed="rId12" r:link="rId13">
            <a:alphaModFix amt="70000"/>
            <a:extLst>
              <a:ext uri="{28A0092B-C50C-407E-A947-70E740481C1C}">
                <a14:useLocalDpi xmlns:a14="http://schemas.microsoft.com/office/drawing/2010/main" val="0"/>
              </a:ext>
            </a:extLst>
          </a:blip>
          <a:srcRect/>
          <a:stretch>
            <a:fillRect/>
          </a:stretch>
        </p:blipFill>
        <p:spPr bwMode="auto">
          <a:xfrm>
            <a:off x="422046" y="45969"/>
            <a:ext cx="1707104" cy="1707104"/>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Primary maths mastery products | Maths — No Problem!"/>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9948285" y="3307608"/>
            <a:ext cx="2231811" cy="2854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384798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2709331-B14F-4B47-AF62-549E0109FF1D}"/>
              </a:ext>
            </a:extLst>
          </p:cNvPr>
          <p:cNvSpPr>
            <a:spLocks noGrp="1"/>
          </p:cNvSpPr>
          <p:nvPr>
            <p:ph type="ctrTitle"/>
          </p:nvPr>
        </p:nvSpPr>
        <p:spPr/>
        <p:txBody>
          <a:bodyPr/>
          <a:lstStyle/>
          <a:p>
            <a:endParaRPr lang="en-US" dirty="0"/>
          </a:p>
        </p:txBody>
      </p:sp>
      <p:sp>
        <p:nvSpPr>
          <p:cNvPr id="3" name="Subtitle 2">
            <a:extLst>
              <a:ext uri="{FF2B5EF4-FFF2-40B4-BE49-F238E27FC236}">
                <a16:creationId xmlns:a16="http://schemas.microsoft.com/office/drawing/2014/main" xmlns="" id="{B3E1848C-574F-AF41-B0AB-A2A96D8C427C}"/>
              </a:ext>
            </a:extLst>
          </p:cNvPr>
          <p:cNvSpPr>
            <a:spLocks noGrp="1"/>
          </p:cNvSpPr>
          <p:nvPr>
            <p:ph type="subTitle" idx="1"/>
          </p:nvPr>
        </p:nvSpPr>
        <p:spPr/>
        <p:txBody>
          <a:bodyPr/>
          <a:lstStyle/>
          <a:p>
            <a:endParaRPr lang="en-US"/>
          </a:p>
        </p:txBody>
      </p:sp>
      <p:sp>
        <p:nvSpPr>
          <p:cNvPr id="5" name="TextBox 4">
            <a:extLst>
              <a:ext uri="{FF2B5EF4-FFF2-40B4-BE49-F238E27FC236}">
                <a16:creationId xmlns:a16="http://schemas.microsoft.com/office/drawing/2014/main" xmlns="" id="{9855F236-5D84-E44A-AB10-8AFBE62EE2BF}"/>
              </a:ext>
            </a:extLst>
          </p:cNvPr>
          <p:cNvSpPr txBox="1"/>
          <p:nvPr/>
        </p:nvSpPr>
        <p:spPr>
          <a:xfrm>
            <a:off x="1079284" y="538879"/>
            <a:ext cx="7791172" cy="369332"/>
          </a:xfrm>
          <a:prstGeom prst="rect">
            <a:avLst/>
          </a:prstGeom>
          <a:noFill/>
        </p:spPr>
        <p:txBody>
          <a:bodyPr wrap="none" rtlCol="0">
            <a:spAutoFit/>
          </a:bodyPr>
          <a:lstStyle/>
          <a:p>
            <a:r>
              <a:rPr lang="en-US" dirty="0"/>
              <a:t>At the end of Reception class we expect the children to do the following;</a:t>
            </a:r>
          </a:p>
        </p:txBody>
      </p:sp>
      <p:graphicFrame>
        <p:nvGraphicFramePr>
          <p:cNvPr id="6" name="Table 6">
            <a:extLst>
              <a:ext uri="{FF2B5EF4-FFF2-40B4-BE49-F238E27FC236}">
                <a16:creationId xmlns:a16="http://schemas.microsoft.com/office/drawing/2014/main" xmlns="" id="{B67586DE-E0C3-4C4F-9624-29874F45AE13}"/>
              </a:ext>
            </a:extLst>
          </p:cNvPr>
          <p:cNvGraphicFramePr>
            <a:graphicFrameLocks noGrp="1"/>
          </p:cNvGraphicFramePr>
          <p:nvPr>
            <p:extLst>
              <p:ext uri="{D42A27DB-BD31-4B8C-83A1-F6EECF244321}">
                <p14:modId xmlns:p14="http://schemas.microsoft.com/office/powerpoint/2010/main" val="2201924671"/>
              </p:ext>
            </p:extLst>
          </p:nvPr>
        </p:nvGraphicFramePr>
        <p:xfrm>
          <a:off x="1079284" y="1079033"/>
          <a:ext cx="9774246" cy="5120640"/>
        </p:xfrm>
        <a:graphic>
          <a:graphicData uri="http://schemas.openxmlformats.org/drawingml/2006/table">
            <a:tbl>
              <a:tblPr firstRow="1" bandRow="1">
                <a:tableStyleId>{5C22544A-7EE6-4342-B048-85BDC9FD1C3A}</a:tableStyleId>
              </a:tblPr>
              <a:tblGrid>
                <a:gridCol w="4887123">
                  <a:extLst>
                    <a:ext uri="{9D8B030D-6E8A-4147-A177-3AD203B41FA5}">
                      <a16:colId xmlns:a16="http://schemas.microsoft.com/office/drawing/2014/main" xmlns="" val="3579371104"/>
                    </a:ext>
                  </a:extLst>
                </a:gridCol>
                <a:gridCol w="4887123">
                  <a:extLst>
                    <a:ext uri="{9D8B030D-6E8A-4147-A177-3AD203B41FA5}">
                      <a16:colId xmlns:a16="http://schemas.microsoft.com/office/drawing/2014/main" xmlns="" val="928120523"/>
                    </a:ext>
                  </a:extLst>
                </a:gridCol>
              </a:tblGrid>
              <a:tr h="370840">
                <a:tc rowSpan="2">
                  <a:txBody>
                    <a:bodyPr/>
                    <a:lstStyle/>
                    <a:p>
                      <a:pPr marL="0" indent="0">
                        <a:buFont typeface="Arial" panose="020B0604020202020204" pitchFamily="34" charset="0"/>
                        <a:buNone/>
                      </a:pPr>
                      <a:r>
                        <a:rPr lang="en-US" u="sng" dirty="0">
                          <a:solidFill>
                            <a:schemeClr val="tx1"/>
                          </a:solidFill>
                        </a:rPr>
                        <a:t>Number</a:t>
                      </a:r>
                    </a:p>
                    <a:p>
                      <a:pPr marL="285750" indent="-285750">
                        <a:buFont typeface="Arial" panose="020B0604020202020204" pitchFamily="34" charset="0"/>
                        <a:buChar char="•"/>
                      </a:pPr>
                      <a:r>
                        <a:rPr lang="en-US" b="0" dirty="0">
                          <a:solidFill>
                            <a:schemeClr val="tx1"/>
                          </a:solidFill>
                        </a:rPr>
                        <a:t>Count at least 20 objects, saying 1 name for each number.</a:t>
                      </a:r>
                    </a:p>
                    <a:p>
                      <a:pPr marL="285750" indent="-285750">
                        <a:buFont typeface="Arial" panose="020B0604020202020204" pitchFamily="34" charset="0"/>
                        <a:buChar char="•"/>
                      </a:pPr>
                      <a:r>
                        <a:rPr lang="en-US" b="0" dirty="0">
                          <a:solidFill>
                            <a:schemeClr val="tx1"/>
                          </a:solidFill>
                        </a:rPr>
                        <a:t>Count forwards and backwards.</a:t>
                      </a:r>
                    </a:p>
                    <a:p>
                      <a:pPr marL="285750" indent="-285750">
                        <a:buFont typeface="Arial" panose="020B0604020202020204" pitchFamily="34" charset="0"/>
                        <a:buChar char="•"/>
                      </a:pPr>
                      <a:r>
                        <a:rPr lang="en-US" b="0" dirty="0">
                          <a:solidFill>
                            <a:schemeClr val="tx1"/>
                          </a:solidFill>
                        </a:rPr>
                        <a:t>Place the numbers in order.</a:t>
                      </a:r>
                    </a:p>
                    <a:p>
                      <a:pPr marL="285750" indent="-285750">
                        <a:buFont typeface="Arial" panose="020B0604020202020204" pitchFamily="34" charset="0"/>
                        <a:buChar char="•"/>
                      </a:pPr>
                      <a:r>
                        <a:rPr lang="en-US" b="0" dirty="0">
                          <a:solidFill>
                            <a:schemeClr val="tx1"/>
                          </a:solidFill>
                        </a:rPr>
                        <a:t>Say 1 more or 1 less than a number</a:t>
                      </a:r>
                    </a:p>
                    <a:p>
                      <a:pPr marL="285750" indent="-285750">
                        <a:buFont typeface="Arial" panose="020B0604020202020204" pitchFamily="34" charset="0"/>
                        <a:buChar char="•"/>
                      </a:pPr>
                      <a:r>
                        <a:rPr lang="en-US" b="0" dirty="0">
                          <a:solidFill>
                            <a:schemeClr val="tx1"/>
                          </a:solidFill>
                        </a:rPr>
                        <a:t>To compare quantities</a:t>
                      </a:r>
                    </a:p>
                    <a:p>
                      <a:pPr marL="285750" indent="-285750">
                        <a:buFont typeface="Arial" panose="020B0604020202020204" pitchFamily="34" charset="0"/>
                        <a:buChar char="•"/>
                      </a:pPr>
                      <a:r>
                        <a:rPr lang="en-US" b="0" dirty="0">
                          <a:solidFill>
                            <a:schemeClr val="tx1"/>
                          </a:solidFill>
                        </a:rPr>
                        <a:t>Add 2 single digit numbers counting on to find the answer.</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dirty="0">
                          <a:solidFill>
                            <a:schemeClr val="tx1"/>
                          </a:solidFill>
                        </a:rPr>
                        <a:t>Subtract 2 single digit numbers counting on to find the answer</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dirty="0">
                          <a:solidFill>
                            <a:schemeClr val="tx1"/>
                          </a:solidFill>
                        </a:rPr>
                        <a:t>Solve problems involving    doubling, halving and sharing</a:t>
                      </a:r>
                    </a:p>
                    <a:p>
                      <a:pPr marL="285750" indent="-285750">
                        <a:buFont typeface="Arial" panose="020B0604020202020204" pitchFamily="34" charset="0"/>
                        <a:buChar char="•"/>
                      </a:pPr>
                      <a:r>
                        <a:rPr lang="en-US" b="0" dirty="0">
                          <a:solidFill>
                            <a:schemeClr val="tx1"/>
                          </a:solidFill>
                        </a:rPr>
                        <a:t>Record numbers, mathematical ideas using their own representations</a:t>
                      </a:r>
                    </a:p>
                    <a:p>
                      <a:pPr marL="285750" indent="-285750">
                        <a:buFont typeface="Arial" panose="020B0604020202020204" pitchFamily="34" charset="0"/>
                        <a:buChar char="•"/>
                      </a:pPr>
                      <a:r>
                        <a:rPr lang="en-US" b="0" dirty="0">
                          <a:solidFill>
                            <a:schemeClr val="tx1"/>
                          </a:solidFill>
                        </a:rPr>
                        <a:t>Write formal numbers</a:t>
                      </a:r>
                    </a:p>
                    <a:p>
                      <a:pPr marL="285750" indent="-285750">
                        <a:buFont typeface="Arial" panose="020B0604020202020204" pitchFamily="34" charset="0"/>
                        <a:buChar char="•"/>
                      </a:pPr>
                      <a:r>
                        <a:rPr lang="en-US" b="0" dirty="0">
                          <a:solidFill>
                            <a:schemeClr val="tx1"/>
                          </a:solidFill>
                        </a:rPr>
                        <a:t>To </a:t>
                      </a:r>
                      <a:r>
                        <a:rPr lang="en-US" b="0" dirty="0" err="1">
                          <a:solidFill>
                            <a:schemeClr val="tx1"/>
                          </a:solidFill>
                        </a:rPr>
                        <a:t>subitise</a:t>
                      </a:r>
                      <a:endParaRPr lang="en-US" b="0" dirty="0">
                        <a:solidFill>
                          <a:schemeClr val="tx1"/>
                        </a:solidFill>
                      </a:endParaRPr>
                    </a:p>
                  </a:txBody>
                  <a:tcPr/>
                </a:tc>
                <a:tc>
                  <a:txBody>
                    <a:bodyPr/>
                    <a:lstStyle/>
                    <a:p>
                      <a:r>
                        <a:rPr lang="en-US" b="0" u="sng" dirty="0">
                          <a:solidFill>
                            <a:schemeClr val="tx1"/>
                          </a:solidFill>
                        </a:rPr>
                        <a:t>Shape, space and measures</a:t>
                      </a:r>
                    </a:p>
                    <a:p>
                      <a:r>
                        <a:rPr lang="en-US" b="0" u="none" dirty="0">
                          <a:solidFill>
                            <a:schemeClr val="tx1"/>
                          </a:solidFill>
                        </a:rPr>
                        <a:t>Use everyday language when they are exploring and comparing; </a:t>
                      </a:r>
                    </a:p>
                    <a:p>
                      <a:pPr marL="285750" indent="-285750">
                        <a:buFont typeface="Arial" panose="020B0604020202020204" pitchFamily="34" charset="0"/>
                        <a:buChar char="•"/>
                      </a:pPr>
                      <a:r>
                        <a:rPr lang="en-US" b="0" u="none" dirty="0">
                          <a:solidFill>
                            <a:schemeClr val="tx1"/>
                          </a:solidFill>
                        </a:rPr>
                        <a:t>size</a:t>
                      </a:r>
                    </a:p>
                    <a:p>
                      <a:pPr marL="285750" indent="-285750">
                        <a:buFont typeface="Arial" panose="020B0604020202020204" pitchFamily="34" charset="0"/>
                        <a:buChar char="•"/>
                      </a:pPr>
                      <a:r>
                        <a:rPr lang="en-US" b="0" u="none" dirty="0">
                          <a:solidFill>
                            <a:schemeClr val="tx1"/>
                          </a:solidFill>
                        </a:rPr>
                        <a:t>Weight</a:t>
                      </a:r>
                    </a:p>
                    <a:p>
                      <a:pPr marL="285750" indent="-285750">
                        <a:buFont typeface="Arial" panose="020B0604020202020204" pitchFamily="34" charset="0"/>
                        <a:buChar char="•"/>
                      </a:pPr>
                      <a:r>
                        <a:rPr lang="en-US" b="0" u="none" dirty="0">
                          <a:solidFill>
                            <a:schemeClr val="tx1"/>
                          </a:solidFill>
                        </a:rPr>
                        <a:t>Capacity</a:t>
                      </a:r>
                    </a:p>
                    <a:p>
                      <a:pPr marL="285750" indent="-285750">
                        <a:buFont typeface="Arial" panose="020B0604020202020204" pitchFamily="34" charset="0"/>
                        <a:buChar char="•"/>
                      </a:pPr>
                      <a:r>
                        <a:rPr lang="en-US" b="0" u="none" dirty="0">
                          <a:solidFill>
                            <a:schemeClr val="tx1"/>
                          </a:solidFill>
                        </a:rPr>
                        <a:t>Position</a:t>
                      </a:r>
                    </a:p>
                    <a:p>
                      <a:pPr marL="285750" indent="-285750">
                        <a:buFont typeface="Arial" panose="020B0604020202020204" pitchFamily="34" charset="0"/>
                        <a:buChar char="•"/>
                      </a:pPr>
                      <a:r>
                        <a:rPr lang="en-US" b="0" u="none" dirty="0">
                          <a:solidFill>
                            <a:schemeClr val="tx1"/>
                          </a:solidFill>
                        </a:rPr>
                        <a:t>Distance</a:t>
                      </a:r>
                    </a:p>
                    <a:p>
                      <a:pPr marL="285750" indent="-285750">
                        <a:buFont typeface="Arial" panose="020B0604020202020204" pitchFamily="34" charset="0"/>
                        <a:buChar char="•"/>
                      </a:pPr>
                      <a:r>
                        <a:rPr lang="en-US" b="0" u="none" dirty="0">
                          <a:solidFill>
                            <a:schemeClr val="tx1"/>
                          </a:solidFill>
                        </a:rPr>
                        <a:t>Time</a:t>
                      </a:r>
                    </a:p>
                    <a:p>
                      <a:pPr marL="285750" indent="-285750">
                        <a:buFont typeface="Arial" panose="020B0604020202020204" pitchFamily="34" charset="0"/>
                        <a:buChar char="•"/>
                      </a:pPr>
                      <a:r>
                        <a:rPr lang="en-US" b="0" u="none" dirty="0">
                          <a:solidFill>
                            <a:schemeClr val="tx1"/>
                          </a:solidFill>
                        </a:rPr>
                        <a:t>Money</a:t>
                      </a:r>
                    </a:p>
                    <a:p>
                      <a:pPr marL="285750" indent="-285750">
                        <a:buFont typeface="Arial" panose="020B0604020202020204" pitchFamily="34" charset="0"/>
                        <a:buChar char="•"/>
                      </a:pPr>
                      <a:endParaRPr lang="en-US" b="0" u="none" dirty="0">
                        <a:solidFill>
                          <a:schemeClr val="tx1"/>
                        </a:solidFill>
                      </a:endParaRPr>
                    </a:p>
                    <a:p>
                      <a:pPr marL="285750" indent="-285750">
                        <a:buFont typeface="Arial" panose="020B0604020202020204" pitchFamily="34" charset="0"/>
                        <a:buChar char="•"/>
                      </a:pPr>
                      <a:r>
                        <a:rPr lang="en-US" b="0" u="none" dirty="0">
                          <a:solidFill>
                            <a:schemeClr val="tx1"/>
                          </a:solidFill>
                        </a:rPr>
                        <a:t>Explore and create pattern</a:t>
                      </a:r>
                    </a:p>
                    <a:p>
                      <a:pPr marL="285750" indent="-285750">
                        <a:buFont typeface="Arial" panose="020B0604020202020204" pitchFamily="34" charset="0"/>
                        <a:buChar char="•"/>
                      </a:pPr>
                      <a:r>
                        <a:rPr lang="en-US" b="0" u="none" dirty="0">
                          <a:solidFill>
                            <a:schemeClr val="tx1"/>
                          </a:solidFill>
                        </a:rPr>
                        <a:t>Explore and describe shape</a:t>
                      </a:r>
                    </a:p>
                    <a:p>
                      <a:pPr marL="285750" indent="-285750">
                        <a:buFont typeface="Arial" panose="020B0604020202020204" pitchFamily="34" charset="0"/>
                        <a:buChar char="•"/>
                      </a:pPr>
                      <a:r>
                        <a:rPr lang="en-US" b="0" u="none" dirty="0">
                          <a:solidFill>
                            <a:schemeClr val="tx1"/>
                          </a:solidFill>
                        </a:rPr>
                        <a:t>Solve problems</a:t>
                      </a:r>
                    </a:p>
                  </a:txBody>
                  <a:tcPr/>
                </a:tc>
                <a:extLst>
                  <a:ext uri="{0D108BD9-81ED-4DB2-BD59-A6C34878D82A}">
                    <a16:rowId xmlns:a16="http://schemas.microsoft.com/office/drawing/2014/main" xmlns="" val="2844530548"/>
                  </a:ext>
                </a:extLst>
              </a:tr>
              <a:tr h="370840">
                <a:tc vMerge="1">
                  <a:txBody>
                    <a:bodyPr/>
                    <a:lstStyle/>
                    <a:p>
                      <a:pPr marL="285750" indent="-285750">
                        <a:buFont typeface="Arial" panose="020B0604020202020204" pitchFamily="34" charset="0"/>
                        <a:buChar char="•"/>
                      </a:pPr>
                      <a:endParaRPr lang="en-US" b="0" dirty="0">
                        <a:solidFill>
                          <a:schemeClr val="tx1"/>
                        </a:solidFill>
                      </a:endParaRPr>
                    </a:p>
                  </a:txBody>
                  <a:tcPr/>
                </a:tc>
                <a:tc>
                  <a:txBody>
                    <a:bodyPr/>
                    <a:lstStyle/>
                    <a:p>
                      <a:pPr marL="285750" indent="-285750">
                        <a:buFont typeface="Arial" panose="020B0604020202020204" pitchFamily="34" charset="0"/>
                        <a:buChar char="•"/>
                      </a:pPr>
                      <a:r>
                        <a:rPr lang="en-US" b="0" u="sng" dirty="0" err="1">
                          <a:solidFill>
                            <a:schemeClr val="tx1"/>
                          </a:solidFill>
                        </a:rPr>
                        <a:t>Maths</a:t>
                      </a:r>
                      <a:r>
                        <a:rPr lang="en-US" b="0" u="sng" dirty="0">
                          <a:solidFill>
                            <a:schemeClr val="tx1"/>
                          </a:solidFill>
                        </a:rPr>
                        <a:t> talk</a:t>
                      </a:r>
                    </a:p>
                    <a:p>
                      <a:pPr marL="285750" indent="-285750">
                        <a:buFont typeface="Arial" panose="020B0604020202020204" pitchFamily="34" charset="0"/>
                        <a:buChar char="•"/>
                      </a:pPr>
                      <a:r>
                        <a:rPr lang="en-US" b="0" dirty="0">
                          <a:solidFill>
                            <a:schemeClr val="tx1"/>
                          </a:solidFill>
                        </a:rPr>
                        <a:t>To explain their ideas and thinking.</a:t>
                      </a:r>
                    </a:p>
                    <a:p>
                      <a:pPr marL="285750" indent="-285750">
                        <a:buFont typeface="Arial" panose="020B0604020202020204" pitchFamily="34" charset="0"/>
                        <a:buChar char="•"/>
                      </a:pPr>
                      <a:r>
                        <a:rPr lang="en-US" b="0" dirty="0">
                          <a:solidFill>
                            <a:schemeClr val="tx1"/>
                          </a:solidFill>
                        </a:rPr>
                        <a:t>To use mathematical vocabulary.</a:t>
                      </a:r>
                    </a:p>
                    <a:p>
                      <a:pPr marL="285750" indent="-285750">
                        <a:buFont typeface="Arial" panose="020B0604020202020204" pitchFamily="34" charset="0"/>
                        <a:buChar char="•"/>
                      </a:pPr>
                      <a:endParaRPr lang="en-US" b="0" dirty="0">
                        <a:solidFill>
                          <a:schemeClr val="tx1"/>
                        </a:solidFill>
                      </a:endParaRPr>
                    </a:p>
                  </a:txBody>
                  <a:tcPr/>
                </a:tc>
                <a:extLst>
                  <a:ext uri="{0D108BD9-81ED-4DB2-BD59-A6C34878D82A}">
                    <a16:rowId xmlns:a16="http://schemas.microsoft.com/office/drawing/2014/main" xmlns="" val="2406929253"/>
                  </a:ext>
                </a:extLst>
              </a:tr>
            </a:tbl>
          </a:graphicData>
        </a:graphic>
      </p:graphicFrame>
    </p:spTree>
    <p:extLst>
      <p:ext uri="{BB962C8B-B14F-4D97-AF65-F5344CB8AC3E}">
        <p14:creationId xmlns:p14="http://schemas.microsoft.com/office/powerpoint/2010/main" val="16438705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A4E5FFE-B6B3-0D4D-94AB-9D2C50171717}"/>
              </a:ext>
            </a:extLst>
          </p:cNvPr>
          <p:cNvSpPr>
            <a:spLocks noGrp="1"/>
          </p:cNvSpPr>
          <p:nvPr>
            <p:ph type="title"/>
          </p:nvPr>
        </p:nvSpPr>
        <p:spPr/>
        <p:txBody>
          <a:bodyPr>
            <a:normAutofit fontScale="90000"/>
          </a:bodyPr>
          <a:lstStyle/>
          <a:p>
            <a:r>
              <a:rPr lang="en-US" b="1" dirty="0"/>
              <a:t>Number-Counting</a:t>
            </a:r>
            <a:r>
              <a:rPr lang="en-US" dirty="0"/>
              <a:t/>
            </a:r>
            <a:br>
              <a:rPr lang="en-US" dirty="0"/>
            </a:br>
            <a:r>
              <a:rPr lang="en-US" dirty="0"/>
              <a:t/>
            </a:r>
            <a:br>
              <a:rPr lang="en-US" dirty="0"/>
            </a:br>
            <a:r>
              <a:rPr lang="en-US" sz="2000" dirty="0"/>
              <a:t>The children will develop their understanding of counting concepts:</a:t>
            </a:r>
          </a:p>
        </p:txBody>
      </p:sp>
      <p:sp>
        <p:nvSpPr>
          <p:cNvPr id="3" name="Content Placeholder 2">
            <a:extLst>
              <a:ext uri="{FF2B5EF4-FFF2-40B4-BE49-F238E27FC236}">
                <a16:creationId xmlns:a16="http://schemas.microsoft.com/office/drawing/2014/main" xmlns="" id="{A0486E02-E537-F14F-92FF-CFECE6CDED8F}"/>
              </a:ext>
            </a:extLst>
          </p:cNvPr>
          <p:cNvSpPr>
            <a:spLocks noGrp="1"/>
          </p:cNvSpPr>
          <p:nvPr>
            <p:ph idx="1"/>
          </p:nvPr>
        </p:nvSpPr>
        <p:spPr>
          <a:xfrm>
            <a:off x="677334" y="2160589"/>
            <a:ext cx="9927718" cy="3880773"/>
          </a:xfrm>
        </p:spPr>
        <p:txBody>
          <a:bodyPr vert="horz" lIns="91440" tIns="45720" rIns="91440" bIns="45720" rtlCol="0" anchor="t">
            <a:normAutofit/>
          </a:bodyPr>
          <a:lstStyle/>
          <a:p>
            <a:pPr marL="0" indent="0">
              <a:buNone/>
            </a:pPr>
            <a:r>
              <a:rPr lang="en-US" dirty="0"/>
              <a:t>Enjoy counting </a:t>
            </a:r>
            <a:r>
              <a:rPr lang="en-US" dirty="0">
                <a:solidFill>
                  <a:srgbClr val="FF0000"/>
                </a:solidFill>
              </a:rPr>
              <a:t>forwards and backwards </a:t>
            </a:r>
            <a:r>
              <a:rPr lang="en-US"/>
              <a:t>through number songs and rhymes.</a:t>
            </a:r>
            <a:endParaRPr lang="en-US" dirty="0"/>
          </a:p>
          <a:p>
            <a:pPr marL="0" indent="0">
              <a:buNone/>
            </a:pPr>
            <a:r>
              <a:rPr lang="en-US" dirty="0"/>
              <a:t>They will count by rote, enjoying saying big numbers which they do not yet understand.</a:t>
            </a:r>
          </a:p>
          <a:p>
            <a:pPr marL="0" indent="0">
              <a:buNone/>
            </a:pPr>
            <a:r>
              <a:rPr lang="en-US" dirty="0"/>
              <a:t>Count objects with </a:t>
            </a:r>
            <a:r>
              <a:rPr lang="en-US" dirty="0">
                <a:solidFill>
                  <a:srgbClr val="FF0000"/>
                </a:solidFill>
              </a:rPr>
              <a:t>1-1 correspondence </a:t>
            </a:r>
            <a:r>
              <a:rPr lang="en-US"/>
              <a:t>– as they touch each one, they say a number name.</a:t>
            </a:r>
          </a:p>
          <a:p>
            <a:pPr marL="0" indent="0">
              <a:buNone/>
            </a:pPr>
            <a:r>
              <a:rPr lang="en-US" dirty="0"/>
              <a:t>They know that the last number they say when counting is the total number of objects in the group. </a:t>
            </a:r>
          </a:p>
          <a:p>
            <a:pPr marL="0" indent="0">
              <a:buNone/>
            </a:pPr>
            <a:r>
              <a:rPr lang="en-US" dirty="0"/>
              <a:t>They can count out a given number of objects from a bigger group.</a:t>
            </a:r>
          </a:p>
          <a:p>
            <a:pPr marL="0" indent="0">
              <a:buNone/>
            </a:pPr>
            <a:r>
              <a:rPr lang="en-US" dirty="0"/>
              <a:t>Can count out things which cannot be touched including sounds and movements </a:t>
            </a:r>
            <a:r>
              <a:rPr lang="en-US"/>
              <a:t>eg.jumps.</a:t>
            </a:r>
            <a:endParaRPr lang="en-US" dirty="0"/>
          </a:p>
          <a:p>
            <a:pPr marL="0" indent="0">
              <a:buNone/>
            </a:pPr>
            <a:r>
              <a:rPr lang="en-US"/>
              <a:t>They recognize that the number of objects is the same, regardless of their arrangement.</a:t>
            </a:r>
          </a:p>
        </p:txBody>
      </p:sp>
      <p:pic>
        <p:nvPicPr>
          <p:cNvPr id="4" name="Picture 2">
            <a:extLst>
              <a:ext uri="{FF2B5EF4-FFF2-40B4-BE49-F238E27FC236}">
                <a16:creationId xmlns:a16="http://schemas.microsoft.com/office/drawing/2014/main" xmlns="" id="{3FB95A74-3DD4-D74B-939D-882AAE9A8BE8}"/>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679586" y="816638"/>
            <a:ext cx="1188831" cy="1617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a:extLst>
              <a:ext uri="{FF2B5EF4-FFF2-40B4-BE49-F238E27FC236}">
                <a16:creationId xmlns:a16="http://schemas.microsoft.com/office/drawing/2014/main" xmlns="" id="{A003EF89-8C32-3F4A-A74C-BDA81FB68B6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01683" y="4624624"/>
            <a:ext cx="1235968" cy="16469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6" descr="A picture containing toy, box, drawing, table&#10;&#10;Description automatically generated">
            <a:extLst>
              <a:ext uri="{FF2B5EF4-FFF2-40B4-BE49-F238E27FC236}">
                <a16:creationId xmlns:a16="http://schemas.microsoft.com/office/drawing/2014/main" xmlns="" id="{1F8C13A1-2A48-7541-B913-D5C492602E74}"/>
              </a:ext>
            </a:extLst>
          </p:cNvPr>
          <p:cNvPicPr>
            <a:picLocks noChangeAspect="1"/>
          </p:cNvPicPr>
          <p:nvPr/>
        </p:nvPicPr>
        <p:blipFill>
          <a:blip r:embed="rId4"/>
          <a:stretch>
            <a:fillRect/>
          </a:stretch>
        </p:blipFill>
        <p:spPr>
          <a:xfrm>
            <a:off x="901260" y="5333107"/>
            <a:ext cx="2737892" cy="1175113"/>
          </a:xfrm>
          <a:prstGeom prst="rect">
            <a:avLst/>
          </a:prstGeom>
        </p:spPr>
      </p:pic>
    </p:spTree>
    <p:extLst>
      <p:ext uri="{BB962C8B-B14F-4D97-AF65-F5344CB8AC3E}">
        <p14:creationId xmlns:p14="http://schemas.microsoft.com/office/powerpoint/2010/main" val="21062360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xmlns="" id="{F5F46962-4859-8B45-9509-72C77D6B991C}"/>
              </a:ext>
            </a:extLst>
          </p:cNvPr>
          <p:cNvSpPr>
            <a:spLocks noGrp="1"/>
          </p:cNvSpPr>
          <p:nvPr>
            <p:ph idx="1"/>
          </p:nvPr>
        </p:nvSpPr>
        <p:spPr>
          <a:xfrm>
            <a:off x="677334" y="2300439"/>
            <a:ext cx="8596668" cy="3880773"/>
          </a:xfrm>
        </p:spPr>
        <p:txBody>
          <a:bodyPr vert="horz" lIns="91440" tIns="45720" rIns="91440" bIns="45720" rtlCol="0" anchor="t">
            <a:normAutofit fontScale="92500" lnSpcReduction="10000"/>
          </a:bodyPr>
          <a:lstStyle/>
          <a:p>
            <a:pPr marL="0" indent="0">
              <a:lnSpc>
                <a:spcPct val="90000"/>
              </a:lnSpc>
              <a:buNone/>
            </a:pPr>
            <a:r>
              <a:rPr lang="en-GB" dirty="0"/>
              <a:t>Subitising is the ability to instantly recognise the number of objects in a small group without the need to count them. </a:t>
            </a:r>
            <a:r>
              <a:rPr lang="en-GB" dirty="0" err="1"/>
              <a:t>E.g.instantly</a:t>
            </a:r>
            <a:r>
              <a:rPr lang="en-GB" dirty="0"/>
              <a:t> recognising the number of dots on the face of the dice. </a:t>
            </a:r>
          </a:p>
          <a:p>
            <a:pPr marL="0" indent="0">
              <a:lnSpc>
                <a:spcPct val="90000"/>
              </a:lnSpc>
              <a:buNone/>
            </a:pPr>
            <a:r>
              <a:rPr lang="en-GB" u="sng" dirty="0"/>
              <a:t>Why is this important?</a:t>
            </a:r>
          </a:p>
          <a:p>
            <a:pPr marL="0" indent="0">
              <a:lnSpc>
                <a:spcPct val="90000"/>
              </a:lnSpc>
              <a:buNone/>
            </a:pPr>
            <a:r>
              <a:rPr lang="en-GB" dirty="0"/>
              <a:t>In Reception, most children will learn to count by rote and although they may sound convincing, don’t always fully understanding the meaning behind the numbers they are counting.</a:t>
            </a:r>
          </a:p>
          <a:p>
            <a:pPr marL="0" indent="0">
              <a:lnSpc>
                <a:spcPct val="90000"/>
              </a:lnSpc>
              <a:buNone/>
            </a:pPr>
            <a:r>
              <a:rPr lang="en-GB" dirty="0"/>
              <a:t>Encouraging students to subitise groups of items allows them to develop an understanding of how a number is made up of a collection of items. This feeds into their understanding of addition and subtraction</a:t>
            </a:r>
            <a:r>
              <a:rPr lang="en-GB" dirty="0" smtClean="0"/>
              <a:t>.</a:t>
            </a:r>
          </a:p>
          <a:p>
            <a:pPr marL="0" indent="0">
              <a:lnSpc>
                <a:spcPct val="90000"/>
              </a:lnSpc>
              <a:buNone/>
            </a:pPr>
            <a:endParaRPr lang="en-GB" dirty="0"/>
          </a:p>
          <a:p>
            <a:pPr marL="0" indent="0">
              <a:lnSpc>
                <a:spcPct val="90000"/>
              </a:lnSpc>
              <a:buNone/>
            </a:pPr>
            <a:r>
              <a:rPr lang="en-GB" dirty="0" smtClean="0"/>
              <a:t>Number composition is understanding the whole number </a:t>
            </a:r>
          </a:p>
          <a:p>
            <a:pPr marL="0" indent="0">
              <a:lnSpc>
                <a:spcPct val="90000"/>
              </a:lnSpc>
              <a:buNone/>
            </a:pPr>
            <a:r>
              <a:rPr lang="en-GB" dirty="0" smtClean="0"/>
              <a:t>and its parts. </a:t>
            </a:r>
            <a:r>
              <a:rPr lang="en-GB" dirty="0"/>
              <a:t/>
            </a:r>
            <a:br>
              <a:rPr lang="en-GB" dirty="0"/>
            </a:br>
            <a:endParaRPr lang="en-US" dirty="0"/>
          </a:p>
        </p:txBody>
      </p:sp>
      <p:sp>
        <p:nvSpPr>
          <p:cNvPr id="6" name="Oval Callout 5">
            <a:extLst>
              <a:ext uri="{FF2B5EF4-FFF2-40B4-BE49-F238E27FC236}">
                <a16:creationId xmlns:a16="http://schemas.microsoft.com/office/drawing/2014/main" xmlns="" id="{1BFD77CF-3283-5041-ADA5-DE113F875639}"/>
              </a:ext>
            </a:extLst>
          </p:cNvPr>
          <p:cNvSpPr/>
          <p:nvPr/>
        </p:nvSpPr>
        <p:spPr>
          <a:xfrm>
            <a:off x="3122393" y="72209"/>
            <a:ext cx="3014914" cy="1550989"/>
          </a:xfrm>
          <a:prstGeom prst="wedgeEllipseCallout">
            <a:avLst>
              <a:gd name="adj1" fmla="val 65822"/>
              <a:gd name="adj2" fmla="val 3891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How many rocks can you see? How did you work out there were 6?</a:t>
            </a:r>
          </a:p>
        </p:txBody>
      </p:sp>
      <p:pic>
        <p:nvPicPr>
          <p:cNvPr id="7" name="Picture 6" descr="A picture containing fruit&#10;&#10;Description automatically generated">
            <a:extLst>
              <a:ext uri="{FF2B5EF4-FFF2-40B4-BE49-F238E27FC236}">
                <a16:creationId xmlns:a16="http://schemas.microsoft.com/office/drawing/2014/main" xmlns="" id="{65F5AD18-40C5-084F-B96D-14095E0308C1}"/>
              </a:ext>
            </a:extLst>
          </p:cNvPr>
          <p:cNvPicPr>
            <a:picLocks noChangeAspect="1"/>
          </p:cNvPicPr>
          <p:nvPr/>
        </p:nvPicPr>
        <p:blipFill rotWithShape="1">
          <a:blip r:embed="rId2"/>
          <a:srcRect t="11826" r="-3" b="-3"/>
          <a:stretch/>
        </p:blipFill>
        <p:spPr>
          <a:xfrm>
            <a:off x="6439121" y="412751"/>
            <a:ext cx="2328671" cy="1714498"/>
          </a:xfrm>
          <a:prstGeom prst="rect">
            <a:avLst/>
          </a:prstGeom>
        </p:spPr>
      </p:pic>
      <p:sp>
        <p:nvSpPr>
          <p:cNvPr id="8" name="Oval Callout 7">
            <a:extLst>
              <a:ext uri="{FF2B5EF4-FFF2-40B4-BE49-F238E27FC236}">
                <a16:creationId xmlns:a16="http://schemas.microsoft.com/office/drawing/2014/main" xmlns="" id="{828EA0D8-3FEA-FA45-8C24-773EDD245CAE}"/>
              </a:ext>
            </a:extLst>
          </p:cNvPr>
          <p:cNvSpPr/>
          <p:nvPr/>
        </p:nvSpPr>
        <p:spPr>
          <a:xfrm>
            <a:off x="8767792" y="494505"/>
            <a:ext cx="3014914" cy="1550989"/>
          </a:xfrm>
          <a:prstGeom prst="wedgeEllipseCallout">
            <a:avLst>
              <a:gd name="adj1" fmla="val -56795"/>
              <a:gd name="adj2" fmla="val 4060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I saw 3 on the top and 3 on the bottom</a:t>
            </a:r>
          </a:p>
        </p:txBody>
      </p:sp>
      <p:sp>
        <p:nvSpPr>
          <p:cNvPr id="9" name="Oval Callout 8">
            <a:extLst>
              <a:ext uri="{FF2B5EF4-FFF2-40B4-BE49-F238E27FC236}">
                <a16:creationId xmlns:a16="http://schemas.microsoft.com/office/drawing/2014/main" xmlns="" id="{649BC6EB-2A5D-4846-A666-1915F68423FE}"/>
              </a:ext>
            </a:extLst>
          </p:cNvPr>
          <p:cNvSpPr/>
          <p:nvPr/>
        </p:nvSpPr>
        <p:spPr>
          <a:xfrm>
            <a:off x="8874583" y="2305170"/>
            <a:ext cx="3014914" cy="1550989"/>
          </a:xfrm>
          <a:prstGeom prst="wedgeEllipseCallout">
            <a:avLst>
              <a:gd name="adj1" fmla="val 65822"/>
              <a:gd name="adj2" fmla="val 3891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How did you work out how many buttons there were?</a:t>
            </a:r>
          </a:p>
        </p:txBody>
      </p:sp>
      <p:pic>
        <p:nvPicPr>
          <p:cNvPr id="10" name="Picture 9" descr="A picture containing room&#10;&#10;Description automatically generated">
            <a:extLst>
              <a:ext uri="{FF2B5EF4-FFF2-40B4-BE49-F238E27FC236}">
                <a16:creationId xmlns:a16="http://schemas.microsoft.com/office/drawing/2014/main" xmlns="" id="{C20B7F9F-E83F-264E-829F-8F07ABC1F36B}"/>
              </a:ext>
            </a:extLst>
          </p:cNvPr>
          <p:cNvPicPr>
            <a:picLocks noChangeAspect="1"/>
          </p:cNvPicPr>
          <p:nvPr/>
        </p:nvPicPr>
        <p:blipFill rotWithShape="1">
          <a:blip r:embed="rId3"/>
          <a:srcRect t="2643" r="-3" b="1506"/>
          <a:stretch/>
        </p:blipFill>
        <p:spPr>
          <a:xfrm flipH="1">
            <a:off x="10298404" y="5480178"/>
            <a:ext cx="1893596" cy="1402067"/>
          </a:xfrm>
          <a:prstGeom prst="rect">
            <a:avLst/>
          </a:prstGeom>
        </p:spPr>
      </p:pic>
      <p:sp>
        <p:nvSpPr>
          <p:cNvPr id="11" name="Oval Callout 10">
            <a:extLst>
              <a:ext uri="{FF2B5EF4-FFF2-40B4-BE49-F238E27FC236}">
                <a16:creationId xmlns:a16="http://schemas.microsoft.com/office/drawing/2014/main" xmlns="" id="{2D726E0E-F6F1-304C-8F5F-D029CFCEB7A2}"/>
              </a:ext>
            </a:extLst>
          </p:cNvPr>
          <p:cNvSpPr/>
          <p:nvPr/>
        </p:nvSpPr>
        <p:spPr>
          <a:xfrm>
            <a:off x="9903943" y="3929189"/>
            <a:ext cx="1985554" cy="1550989"/>
          </a:xfrm>
          <a:prstGeom prst="wedgeEllipseCallout">
            <a:avLst>
              <a:gd name="adj1" fmla="val -62923"/>
              <a:gd name="adj2" fmla="val 6165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I made 2 collections. 3 and 2</a:t>
            </a:r>
          </a:p>
        </p:txBody>
      </p:sp>
      <p:pic>
        <p:nvPicPr>
          <p:cNvPr id="12" name="Picture 2">
            <a:extLst>
              <a:ext uri="{FF2B5EF4-FFF2-40B4-BE49-F238E27FC236}">
                <a16:creationId xmlns:a16="http://schemas.microsoft.com/office/drawing/2014/main" xmlns="" id="{645180DA-A105-6B41-B1BB-51866CC9D2F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21" y="72209"/>
            <a:ext cx="1623436" cy="14556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itle 1">
            <a:extLst>
              <a:ext uri="{FF2B5EF4-FFF2-40B4-BE49-F238E27FC236}">
                <a16:creationId xmlns:a16="http://schemas.microsoft.com/office/drawing/2014/main" xmlns="" id="{3DF7B6EA-A493-ED4E-83DA-C1E63E3DF7B7}"/>
              </a:ext>
            </a:extLst>
          </p:cNvPr>
          <p:cNvSpPr>
            <a:spLocks noGrp="1"/>
          </p:cNvSpPr>
          <p:nvPr>
            <p:ph type="title"/>
          </p:nvPr>
        </p:nvSpPr>
        <p:spPr>
          <a:xfrm>
            <a:off x="127121" y="1269999"/>
            <a:ext cx="8596668" cy="1320800"/>
          </a:xfrm>
        </p:spPr>
        <p:txBody>
          <a:bodyPr anchor="ctr">
            <a:normAutofit/>
          </a:bodyPr>
          <a:lstStyle/>
          <a:p>
            <a:r>
              <a:rPr lang="en-US" b="1" dirty="0" err="1" smtClean="0">
                <a:solidFill>
                  <a:schemeClr val="accent1">
                    <a:lumMod val="75000"/>
                  </a:schemeClr>
                </a:solidFill>
              </a:rPr>
              <a:t>Subitising</a:t>
            </a:r>
            <a:r>
              <a:rPr lang="en-US" b="1" dirty="0" smtClean="0">
                <a:solidFill>
                  <a:schemeClr val="accent1">
                    <a:lumMod val="75000"/>
                  </a:schemeClr>
                </a:solidFill>
              </a:rPr>
              <a:t> and  Composition</a:t>
            </a:r>
            <a:endParaRPr lang="en-US" b="1" dirty="0">
              <a:solidFill>
                <a:schemeClr val="accent1">
                  <a:lumMod val="75000"/>
                </a:schemeClr>
              </a:solidFill>
            </a:endParaRPr>
          </a:p>
        </p:txBody>
      </p:sp>
      <p:pic>
        <p:nvPicPr>
          <p:cNvPr id="2050" name="Picture 2" descr="Find a part using a part-whole model - Maths - Learning with BBC Bitesize -  BBC Bitesiz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39121" y="4839675"/>
            <a:ext cx="3195327" cy="17973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971279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EBC2BE5-C94F-814A-A750-3684F58C090A}"/>
              </a:ext>
            </a:extLst>
          </p:cNvPr>
          <p:cNvSpPr>
            <a:spLocks noGrp="1"/>
          </p:cNvSpPr>
          <p:nvPr>
            <p:ph type="title"/>
          </p:nvPr>
        </p:nvSpPr>
        <p:spPr>
          <a:xfrm>
            <a:off x="1205415" y="707863"/>
            <a:ext cx="5579775" cy="1320800"/>
          </a:xfrm>
        </p:spPr>
        <p:txBody>
          <a:bodyPr>
            <a:normAutofit fontScale="90000"/>
          </a:bodyPr>
          <a:lstStyle/>
          <a:p>
            <a:r>
              <a:rPr lang="en-US" b="1" dirty="0"/>
              <a:t>Making links and developing understanding of number</a:t>
            </a:r>
          </a:p>
        </p:txBody>
      </p:sp>
      <p:sp>
        <p:nvSpPr>
          <p:cNvPr id="3" name="Content Placeholder 2">
            <a:extLst>
              <a:ext uri="{FF2B5EF4-FFF2-40B4-BE49-F238E27FC236}">
                <a16:creationId xmlns:a16="http://schemas.microsoft.com/office/drawing/2014/main" xmlns="" id="{E09F0D41-F35A-C849-9CC7-9185A8145F4D}"/>
              </a:ext>
            </a:extLst>
          </p:cNvPr>
          <p:cNvSpPr>
            <a:spLocks noGrp="1"/>
          </p:cNvSpPr>
          <p:nvPr>
            <p:ph idx="1"/>
          </p:nvPr>
        </p:nvSpPr>
        <p:spPr/>
        <p:txBody>
          <a:bodyPr/>
          <a:lstStyle/>
          <a:p>
            <a:r>
              <a:rPr lang="en-US" dirty="0"/>
              <a:t>The children make connections between the number symbol - saying the number name - exploring with objects - matching to pictures.</a:t>
            </a:r>
          </a:p>
          <a:p>
            <a:r>
              <a:rPr lang="en-US" dirty="0"/>
              <a:t>This strongly reinforces their understanding of number.</a:t>
            </a:r>
          </a:p>
        </p:txBody>
      </p:sp>
      <p:pic>
        <p:nvPicPr>
          <p:cNvPr id="4" name="Picture 6">
            <a:extLst>
              <a:ext uri="{FF2B5EF4-FFF2-40B4-BE49-F238E27FC236}">
                <a16:creationId xmlns:a16="http://schemas.microsoft.com/office/drawing/2014/main" xmlns="" id="{3EF59D8F-6E75-DC40-96F5-80444C8B8B1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778240" y="112580"/>
            <a:ext cx="3302450" cy="22023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2">
            <a:extLst>
              <a:ext uri="{FF2B5EF4-FFF2-40B4-BE49-F238E27FC236}">
                <a16:creationId xmlns:a16="http://schemas.microsoft.com/office/drawing/2014/main" xmlns="" id="{8CE129BF-A0C4-A942-8B91-0654166DA5A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15015" y="2545091"/>
            <a:ext cx="2628900" cy="1733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4">
            <a:extLst>
              <a:ext uri="{FF2B5EF4-FFF2-40B4-BE49-F238E27FC236}">
                <a16:creationId xmlns:a16="http://schemas.microsoft.com/office/drawing/2014/main" xmlns="" id="{24A8AF71-6943-FF4F-9F5C-F0F28F6F7EE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56209" y="4728501"/>
            <a:ext cx="2952750" cy="1543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6">
            <a:extLst>
              <a:ext uri="{FF2B5EF4-FFF2-40B4-BE49-F238E27FC236}">
                <a16:creationId xmlns:a16="http://schemas.microsoft.com/office/drawing/2014/main" xmlns="" id="{0020FE60-0D9E-5344-A1EB-E153F3007A9A}"/>
              </a:ext>
            </a:extLst>
          </p:cNvPr>
          <p:cNvPicPr>
            <a:picLocks noChangeAspect="1"/>
          </p:cNvPicPr>
          <p:nvPr/>
        </p:nvPicPr>
        <p:blipFill>
          <a:blip r:embed="rId5"/>
          <a:stretch>
            <a:fillRect/>
          </a:stretch>
        </p:blipFill>
        <p:spPr>
          <a:xfrm>
            <a:off x="3899334" y="3745241"/>
            <a:ext cx="1892300" cy="1066800"/>
          </a:xfrm>
          <a:prstGeom prst="rect">
            <a:avLst/>
          </a:prstGeom>
        </p:spPr>
      </p:pic>
      <p:pic>
        <p:nvPicPr>
          <p:cNvPr id="8" name="Picture 7">
            <a:extLst>
              <a:ext uri="{FF2B5EF4-FFF2-40B4-BE49-F238E27FC236}">
                <a16:creationId xmlns:a16="http://schemas.microsoft.com/office/drawing/2014/main" xmlns="" id="{E70B9E67-7D1F-C949-9BFF-AAC20C0F19BB}"/>
              </a:ext>
            </a:extLst>
          </p:cNvPr>
          <p:cNvPicPr>
            <a:picLocks noChangeAspect="1"/>
          </p:cNvPicPr>
          <p:nvPr/>
        </p:nvPicPr>
        <p:blipFill>
          <a:blip r:embed="rId6"/>
          <a:stretch>
            <a:fillRect/>
          </a:stretch>
        </p:blipFill>
        <p:spPr>
          <a:xfrm>
            <a:off x="1279698" y="3687013"/>
            <a:ext cx="1638300" cy="1231900"/>
          </a:xfrm>
          <a:prstGeom prst="rect">
            <a:avLst/>
          </a:prstGeom>
        </p:spPr>
      </p:pic>
      <p:pic>
        <p:nvPicPr>
          <p:cNvPr id="9" name="Picture 8">
            <a:extLst>
              <a:ext uri="{FF2B5EF4-FFF2-40B4-BE49-F238E27FC236}">
                <a16:creationId xmlns:a16="http://schemas.microsoft.com/office/drawing/2014/main" xmlns="" id="{B7A933F3-7FDD-D041-BD9E-760115DF68BA}"/>
              </a:ext>
            </a:extLst>
          </p:cNvPr>
          <p:cNvPicPr>
            <a:picLocks noChangeAspect="1"/>
          </p:cNvPicPr>
          <p:nvPr/>
        </p:nvPicPr>
        <p:blipFill>
          <a:blip r:embed="rId7"/>
          <a:stretch>
            <a:fillRect/>
          </a:stretch>
        </p:blipFill>
        <p:spPr>
          <a:xfrm>
            <a:off x="1760431" y="5404083"/>
            <a:ext cx="4744872" cy="1144596"/>
          </a:xfrm>
          <a:prstGeom prst="rect">
            <a:avLst/>
          </a:prstGeom>
        </p:spPr>
      </p:pic>
    </p:spTree>
    <p:extLst>
      <p:ext uri="{BB962C8B-B14F-4D97-AF65-F5344CB8AC3E}">
        <p14:creationId xmlns:p14="http://schemas.microsoft.com/office/powerpoint/2010/main" val="32781284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picture containing colorful, room&#10;&#10;Description automatically generated">
            <a:extLst>
              <a:ext uri="{FF2B5EF4-FFF2-40B4-BE49-F238E27FC236}">
                <a16:creationId xmlns:a16="http://schemas.microsoft.com/office/drawing/2014/main" xmlns="" id="{58BEC9ED-61A7-274A-AB2B-D3E1F0D68FC0}"/>
              </a:ext>
            </a:extLst>
          </p:cNvPr>
          <p:cNvPicPr>
            <a:picLocks noGrp="1" noChangeAspect="1"/>
          </p:cNvPicPr>
          <p:nvPr>
            <p:ph idx="1"/>
          </p:nvPr>
        </p:nvPicPr>
        <p:blipFill>
          <a:blip r:embed="rId2"/>
          <a:stretch>
            <a:fillRect/>
          </a:stretch>
        </p:blipFill>
        <p:spPr>
          <a:xfrm>
            <a:off x="2211823" y="1039760"/>
            <a:ext cx="7498428" cy="4963665"/>
          </a:xfrm>
        </p:spPr>
      </p:pic>
      <p:pic>
        <p:nvPicPr>
          <p:cNvPr id="4" name="Picture 3" descr="A close up of a building&#10;&#10;Description automatically generated">
            <a:extLst>
              <a:ext uri="{FF2B5EF4-FFF2-40B4-BE49-F238E27FC236}">
                <a16:creationId xmlns:a16="http://schemas.microsoft.com/office/drawing/2014/main" xmlns="" id="{DD020AFB-5F2E-B746-9087-55A282A9B02B}"/>
              </a:ext>
            </a:extLst>
          </p:cNvPr>
          <p:cNvPicPr>
            <a:picLocks noChangeAspect="1"/>
          </p:cNvPicPr>
          <p:nvPr/>
        </p:nvPicPr>
        <p:blipFill>
          <a:blip r:embed="rId3"/>
          <a:stretch>
            <a:fillRect/>
          </a:stretch>
        </p:blipFill>
        <p:spPr>
          <a:xfrm>
            <a:off x="2685790" y="4855981"/>
            <a:ext cx="2813439" cy="1668319"/>
          </a:xfrm>
          <a:prstGeom prst="rect">
            <a:avLst/>
          </a:prstGeom>
        </p:spPr>
      </p:pic>
      <p:pic>
        <p:nvPicPr>
          <p:cNvPr id="7" name="Picture 6">
            <a:extLst>
              <a:ext uri="{FF2B5EF4-FFF2-40B4-BE49-F238E27FC236}">
                <a16:creationId xmlns:a16="http://schemas.microsoft.com/office/drawing/2014/main" xmlns="" id="{886863A5-9667-4E4B-B564-A7520307E3CC}"/>
              </a:ext>
            </a:extLst>
          </p:cNvPr>
          <p:cNvPicPr>
            <a:picLocks noChangeAspect="1"/>
          </p:cNvPicPr>
          <p:nvPr/>
        </p:nvPicPr>
        <p:blipFill rotWithShape="1">
          <a:blip r:embed="rId4"/>
          <a:srcRect t="20369" b="12983"/>
          <a:stretch/>
        </p:blipFill>
        <p:spPr>
          <a:xfrm>
            <a:off x="9668147" y="1884662"/>
            <a:ext cx="2523853" cy="1510778"/>
          </a:xfrm>
          <a:prstGeom prst="rect">
            <a:avLst/>
          </a:prstGeom>
        </p:spPr>
      </p:pic>
      <p:pic>
        <p:nvPicPr>
          <p:cNvPr id="9" name="Picture 8" descr="A picture containing sitting, train, table, small&#10;&#10;Description automatically generated">
            <a:extLst>
              <a:ext uri="{FF2B5EF4-FFF2-40B4-BE49-F238E27FC236}">
                <a16:creationId xmlns:a16="http://schemas.microsoft.com/office/drawing/2014/main" xmlns="" id="{DB6E1393-50F4-0345-B0E3-90B91A0D6E78}"/>
              </a:ext>
            </a:extLst>
          </p:cNvPr>
          <p:cNvPicPr>
            <a:picLocks noChangeAspect="1"/>
          </p:cNvPicPr>
          <p:nvPr/>
        </p:nvPicPr>
        <p:blipFill>
          <a:blip r:embed="rId5"/>
          <a:stretch>
            <a:fillRect/>
          </a:stretch>
        </p:blipFill>
        <p:spPr>
          <a:xfrm>
            <a:off x="9066440" y="4577239"/>
            <a:ext cx="2896969" cy="2054086"/>
          </a:xfrm>
          <a:prstGeom prst="rect">
            <a:avLst/>
          </a:prstGeom>
        </p:spPr>
      </p:pic>
      <p:pic>
        <p:nvPicPr>
          <p:cNvPr id="10" name="Picture 9">
            <a:extLst>
              <a:ext uri="{FF2B5EF4-FFF2-40B4-BE49-F238E27FC236}">
                <a16:creationId xmlns:a16="http://schemas.microsoft.com/office/drawing/2014/main" xmlns="" id="{362A5E36-0B83-1C4C-94A6-6AB373CFF83C}"/>
              </a:ext>
            </a:extLst>
          </p:cNvPr>
          <p:cNvPicPr>
            <a:picLocks noChangeAspect="1"/>
          </p:cNvPicPr>
          <p:nvPr/>
        </p:nvPicPr>
        <p:blipFill rotWithShape="1">
          <a:blip r:embed="rId6"/>
          <a:srcRect b="6448"/>
          <a:stretch/>
        </p:blipFill>
        <p:spPr>
          <a:xfrm>
            <a:off x="677332" y="2761083"/>
            <a:ext cx="1334161" cy="1941546"/>
          </a:xfrm>
          <a:prstGeom prst="rect">
            <a:avLst/>
          </a:prstGeom>
        </p:spPr>
      </p:pic>
      <p:pic>
        <p:nvPicPr>
          <p:cNvPr id="11" name="Picture 10">
            <a:extLst>
              <a:ext uri="{FF2B5EF4-FFF2-40B4-BE49-F238E27FC236}">
                <a16:creationId xmlns:a16="http://schemas.microsoft.com/office/drawing/2014/main" xmlns="" id="{56A2BC50-9384-1E45-982F-C393DDEF8702}"/>
              </a:ext>
            </a:extLst>
          </p:cNvPr>
          <p:cNvPicPr>
            <a:picLocks noChangeAspect="1"/>
          </p:cNvPicPr>
          <p:nvPr/>
        </p:nvPicPr>
        <p:blipFill rotWithShape="1">
          <a:blip r:embed="rId7">
            <a:extLst>
              <a:ext uri="{BEBA8EAE-BF5A-486C-A8C5-ECC9F3942E4B}">
                <a14:imgProps xmlns:a14="http://schemas.microsoft.com/office/drawing/2010/main">
                  <a14:imgLayer r:embed="rId8">
                    <a14:imgEffect>
                      <a14:sharpenSoften amount="50000"/>
                    </a14:imgEffect>
                  </a14:imgLayer>
                </a14:imgProps>
              </a:ext>
            </a:extLst>
          </a:blip>
          <a:srcRect l="5767" t="14900" b="9129"/>
          <a:stretch/>
        </p:blipFill>
        <p:spPr>
          <a:xfrm>
            <a:off x="548639" y="1541417"/>
            <a:ext cx="1795145" cy="810464"/>
          </a:xfrm>
          <a:prstGeom prst="rect">
            <a:avLst/>
          </a:prstGeom>
        </p:spPr>
      </p:pic>
      <p:sp>
        <p:nvSpPr>
          <p:cNvPr id="2" name="Title 1">
            <a:extLst>
              <a:ext uri="{FF2B5EF4-FFF2-40B4-BE49-F238E27FC236}">
                <a16:creationId xmlns:a16="http://schemas.microsoft.com/office/drawing/2014/main" xmlns="" id="{4B99072C-F19E-2644-B158-AC78BF865DC4}"/>
              </a:ext>
            </a:extLst>
          </p:cNvPr>
          <p:cNvSpPr>
            <a:spLocks noGrp="1"/>
          </p:cNvSpPr>
          <p:nvPr>
            <p:ph type="title"/>
          </p:nvPr>
        </p:nvSpPr>
        <p:spPr>
          <a:xfrm>
            <a:off x="677333" y="609600"/>
            <a:ext cx="9293573" cy="1320800"/>
          </a:xfrm>
        </p:spPr>
        <p:txBody>
          <a:bodyPr/>
          <a:lstStyle/>
          <a:p>
            <a:r>
              <a:rPr lang="en-US" b="1" dirty="0"/>
              <a:t>Different ways of representing numbers</a:t>
            </a:r>
          </a:p>
        </p:txBody>
      </p:sp>
      <p:pic>
        <p:nvPicPr>
          <p:cNvPr id="14" name="Picture 13" descr="A picture containing person, indoor, food, doughnut&#10;&#10;Description automatically generated">
            <a:extLst>
              <a:ext uri="{FF2B5EF4-FFF2-40B4-BE49-F238E27FC236}">
                <a16:creationId xmlns:a16="http://schemas.microsoft.com/office/drawing/2014/main" xmlns="" id="{43D09E1D-846E-3D42-8CC5-49D0C49CB236}"/>
              </a:ext>
            </a:extLst>
          </p:cNvPr>
          <p:cNvPicPr>
            <a:picLocks noChangeAspect="1"/>
          </p:cNvPicPr>
          <p:nvPr/>
        </p:nvPicPr>
        <p:blipFill>
          <a:blip r:embed="rId9"/>
          <a:stretch>
            <a:fillRect/>
          </a:stretch>
        </p:blipFill>
        <p:spPr>
          <a:xfrm>
            <a:off x="727926" y="4927601"/>
            <a:ext cx="1753823" cy="1763486"/>
          </a:xfrm>
          <a:prstGeom prst="rect">
            <a:avLst/>
          </a:prstGeom>
        </p:spPr>
      </p:pic>
      <p:sp>
        <p:nvSpPr>
          <p:cNvPr id="15" name="Rectangle 14">
            <a:extLst>
              <a:ext uri="{FF2B5EF4-FFF2-40B4-BE49-F238E27FC236}">
                <a16:creationId xmlns:a16="http://schemas.microsoft.com/office/drawing/2014/main" xmlns="" id="{176ADDC9-F1CF-4C4E-B30D-1C5655357BC3}"/>
              </a:ext>
            </a:extLst>
          </p:cNvPr>
          <p:cNvSpPr/>
          <p:nvPr/>
        </p:nvSpPr>
        <p:spPr>
          <a:xfrm>
            <a:off x="4891136" y="1645282"/>
            <a:ext cx="2523853" cy="4708981"/>
          </a:xfrm>
          <a:prstGeom prst="rect">
            <a:avLst/>
          </a:prstGeom>
          <a:noFill/>
        </p:spPr>
        <p:txBody>
          <a:bodyPr wrap="square" lIns="91440" tIns="45720" rIns="91440" bIns="45720">
            <a:spAutoFit/>
          </a:bodyPr>
          <a:lstStyle/>
          <a:p>
            <a:pPr algn="ctr"/>
            <a:r>
              <a:rPr lang="en-GB" sz="300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6</a:t>
            </a:r>
          </a:p>
        </p:txBody>
      </p:sp>
    </p:spTree>
    <p:extLst>
      <p:ext uri="{BB962C8B-B14F-4D97-AF65-F5344CB8AC3E}">
        <p14:creationId xmlns:p14="http://schemas.microsoft.com/office/powerpoint/2010/main" val="41724859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3F10292-193F-0E40-AD29-3A33746B5ED9}"/>
              </a:ext>
            </a:extLst>
          </p:cNvPr>
          <p:cNvSpPr>
            <a:spLocks noGrp="1"/>
          </p:cNvSpPr>
          <p:nvPr>
            <p:ph type="title"/>
          </p:nvPr>
        </p:nvSpPr>
        <p:spPr/>
        <p:txBody>
          <a:bodyPr/>
          <a:lstStyle/>
          <a:p>
            <a:r>
              <a:rPr lang="en-US" b="1" dirty="0"/>
              <a:t>Addition</a:t>
            </a:r>
          </a:p>
        </p:txBody>
      </p:sp>
      <p:sp>
        <p:nvSpPr>
          <p:cNvPr id="3" name="Content Placeholder 2">
            <a:extLst>
              <a:ext uri="{FF2B5EF4-FFF2-40B4-BE49-F238E27FC236}">
                <a16:creationId xmlns:a16="http://schemas.microsoft.com/office/drawing/2014/main" xmlns="" id="{8B906D3C-C71D-D143-9CB5-F05E0FF4338C}"/>
              </a:ext>
            </a:extLst>
          </p:cNvPr>
          <p:cNvSpPr>
            <a:spLocks noGrp="1"/>
          </p:cNvSpPr>
          <p:nvPr>
            <p:ph idx="1"/>
          </p:nvPr>
        </p:nvSpPr>
        <p:spPr>
          <a:xfrm>
            <a:off x="679512" y="1298441"/>
            <a:ext cx="8596668" cy="5078201"/>
          </a:xfrm>
        </p:spPr>
        <p:txBody>
          <a:bodyPr vert="horz" lIns="91440" tIns="45720" rIns="91440" bIns="45720" rtlCol="0" anchor="t">
            <a:normAutofit/>
          </a:bodyPr>
          <a:lstStyle/>
          <a:p>
            <a:pPr>
              <a:buFont typeface="Wingdings" charset="2"/>
              <a:buChar char="§"/>
            </a:pPr>
            <a:r>
              <a:rPr lang="en-US" dirty="0"/>
              <a:t>In practical activities and through discussion children will use the vocabulary of addition</a:t>
            </a:r>
            <a:endParaRPr lang="en-US"/>
          </a:p>
          <a:p>
            <a:pPr>
              <a:buFont typeface="Wingdings" charset="2"/>
              <a:buChar char="§"/>
            </a:pPr>
            <a:r>
              <a:rPr lang="en-GB" dirty="0"/>
              <a:t>Children will begin to add two sets of objects by </a:t>
            </a:r>
            <a:r>
              <a:rPr lang="en-GB" dirty="0">
                <a:solidFill>
                  <a:srgbClr val="FF0000"/>
                </a:solidFill>
              </a:rPr>
              <a:t>putting them together and counting them all. </a:t>
            </a:r>
          </a:p>
          <a:p>
            <a:pPr>
              <a:lnSpc>
                <a:spcPct val="115000"/>
              </a:lnSpc>
              <a:spcAft>
                <a:spcPts val="1000"/>
              </a:spcAft>
              <a:buFont typeface="Wingdings" charset="2"/>
              <a:buChar char="§"/>
            </a:pPr>
            <a:r>
              <a:rPr lang="en-GB" dirty="0"/>
              <a:t>They then move on to </a:t>
            </a:r>
            <a:r>
              <a:rPr lang="en-GB" dirty="0">
                <a:solidFill>
                  <a:srgbClr val="FF0000"/>
                </a:solidFill>
              </a:rPr>
              <a:t>counting on </a:t>
            </a:r>
            <a:r>
              <a:rPr lang="en-GB" dirty="0"/>
              <a:t>from a given number. They will respond to simple questions involving addition such as:-</a:t>
            </a:r>
            <a:endParaRPr lang="en-GB" sz="1600" dirty="0"/>
          </a:p>
          <a:p>
            <a:pPr>
              <a:lnSpc>
                <a:spcPct val="115000"/>
              </a:lnSpc>
              <a:spcAft>
                <a:spcPts val="1000"/>
              </a:spcAft>
              <a:buFont typeface="Wingdings" charset="2"/>
              <a:buChar char="§"/>
            </a:pPr>
            <a:r>
              <a:rPr lang="en-GB" dirty="0"/>
              <a:t>“You have 5 biscuits and I have 2. How many biscuits altogether?”</a:t>
            </a:r>
          </a:p>
          <a:p>
            <a:pPr marL="0" indent="0">
              <a:lnSpc>
                <a:spcPct val="115000"/>
              </a:lnSpc>
              <a:spcAft>
                <a:spcPts val="1000"/>
              </a:spcAft>
              <a:buNone/>
            </a:pPr>
            <a:r>
              <a:rPr lang="en-GB" sz="1600" dirty="0">
                <a:ea typeface="Calibri"/>
                <a:cs typeface="Times New Roman"/>
              </a:rPr>
              <a:t>                                           Five……………………..six, seven                                         </a:t>
            </a:r>
          </a:p>
          <a:p>
            <a:pPr marL="0" indent="0">
              <a:lnSpc>
                <a:spcPct val="115000"/>
              </a:lnSpc>
              <a:spcAft>
                <a:spcPts val="1000"/>
              </a:spcAft>
              <a:buNone/>
            </a:pPr>
            <a:r>
              <a:rPr lang="en-GB" sz="1600" dirty="0">
                <a:ea typeface="Calibri"/>
                <a:cs typeface="Times New Roman"/>
              </a:rPr>
              <a:t>       </a:t>
            </a:r>
          </a:p>
          <a:p>
            <a:pPr marL="0" indent="0">
              <a:buNone/>
            </a:pPr>
            <a:endParaRPr lang="en-US" dirty="0"/>
          </a:p>
          <a:p>
            <a:pPr>
              <a:buFont typeface="Wingdings" charset="2"/>
              <a:buChar char="§"/>
            </a:pPr>
            <a:r>
              <a:rPr lang="en-US"/>
              <a:t>Eventually the children move towards recording formally.</a:t>
            </a:r>
            <a:endParaRPr lang="en-US" dirty="0"/>
          </a:p>
        </p:txBody>
      </p:sp>
      <p:pic>
        <p:nvPicPr>
          <p:cNvPr id="4" name="Picture 2">
            <a:extLst>
              <a:ext uri="{FF2B5EF4-FFF2-40B4-BE49-F238E27FC236}">
                <a16:creationId xmlns:a16="http://schemas.microsoft.com/office/drawing/2014/main" xmlns="" id="{9D51B4A9-D934-0245-9886-0B0C1AE84582}"/>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393642" y="1720801"/>
            <a:ext cx="2121024" cy="28271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Oval Callout 4">
            <a:extLst>
              <a:ext uri="{FF2B5EF4-FFF2-40B4-BE49-F238E27FC236}">
                <a16:creationId xmlns:a16="http://schemas.microsoft.com/office/drawing/2014/main" xmlns="" id="{2A44FDF3-E3A4-D340-B1F3-2FF12D3C947A}"/>
              </a:ext>
            </a:extLst>
          </p:cNvPr>
          <p:cNvSpPr/>
          <p:nvPr/>
        </p:nvSpPr>
        <p:spPr>
          <a:xfrm>
            <a:off x="8203474" y="130335"/>
            <a:ext cx="3988526" cy="1320800"/>
          </a:xfrm>
          <a:prstGeom prst="wedgeEllipseCallout">
            <a:avLst>
              <a:gd name="adj1" fmla="val -59479"/>
              <a:gd name="adj2" fmla="val -3442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Add, more, plus, total, altogether, the same as, equals</a:t>
            </a:r>
            <a:r>
              <a:rPr lang="en-GB" dirty="0"/>
              <a:t> </a:t>
            </a:r>
          </a:p>
          <a:p>
            <a:pPr algn="ctr"/>
            <a:endParaRPr lang="en-US" dirty="0"/>
          </a:p>
        </p:txBody>
      </p:sp>
      <p:pic>
        <p:nvPicPr>
          <p:cNvPr id="6" name="Picture 6">
            <a:extLst>
              <a:ext uri="{FF2B5EF4-FFF2-40B4-BE49-F238E27FC236}">
                <a16:creationId xmlns:a16="http://schemas.microsoft.com/office/drawing/2014/main" xmlns="" id="{7EADE83E-190B-834F-8669-2E9D115012D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7908" y="4547950"/>
            <a:ext cx="890587" cy="719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a:extLst>
              <a:ext uri="{FF2B5EF4-FFF2-40B4-BE49-F238E27FC236}">
                <a16:creationId xmlns:a16="http://schemas.microsoft.com/office/drawing/2014/main" xmlns="" id="{C7C364C3-C213-2148-AAB3-7CEBC21E82A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2601" y="4585543"/>
            <a:ext cx="890587" cy="719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6">
            <a:extLst>
              <a:ext uri="{FF2B5EF4-FFF2-40B4-BE49-F238E27FC236}">
                <a16:creationId xmlns:a16="http://schemas.microsoft.com/office/drawing/2014/main" xmlns="" id="{9090BF69-8F56-484A-997D-29825EAFF5F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9907" y="4537791"/>
            <a:ext cx="890587" cy="719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6">
            <a:extLst>
              <a:ext uri="{FF2B5EF4-FFF2-40B4-BE49-F238E27FC236}">
                <a16:creationId xmlns:a16="http://schemas.microsoft.com/office/drawing/2014/main" xmlns="" id="{D1E81EE7-80E1-8543-85B6-78F45572854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47404" y="4561667"/>
            <a:ext cx="890587" cy="719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6">
            <a:extLst>
              <a:ext uri="{FF2B5EF4-FFF2-40B4-BE49-F238E27FC236}">
                <a16:creationId xmlns:a16="http://schemas.microsoft.com/office/drawing/2014/main" xmlns="" id="{459B04C1-25AD-C645-A1F0-5BFBF673815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14710" y="4547949"/>
            <a:ext cx="890587" cy="719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6">
            <a:extLst>
              <a:ext uri="{FF2B5EF4-FFF2-40B4-BE49-F238E27FC236}">
                <a16:creationId xmlns:a16="http://schemas.microsoft.com/office/drawing/2014/main" xmlns="" id="{D49C7C39-69F9-ED46-AF3E-0C2A6B6A62C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77321" y="4499686"/>
            <a:ext cx="890587" cy="719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6">
            <a:extLst>
              <a:ext uri="{FF2B5EF4-FFF2-40B4-BE49-F238E27FC236}">
                <a16:creationId xmlns:a16="http://schemas.microsoft.com/office/drawing/2014/main" xmlns="" id="{B9695531-94FF-914F-92E0-1092201489F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83438" y="4495975"/>
            <a:ext cx="890587" cy="719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13" descr="A screenshot of a computer&#10;&#10;Description automatically generated">
            <a:extLst>
              <a:ext uri="{FF2B5EF4-FFF2-40B4-BE49-F238E27FC236}">
                <a16:creationId xmlns:a16="http://schemas.microsoft.com/office/drawing/2014/main" xmlns="" id="{23695EB2-194E-4056-8CC2-5B5212EAA265}"/>
              </a:ext>
            </a:extLst>
          </p:cNvPr>
          <p:cNvPicPr>
            <a:picLocks noChangeAspect="1"/>
          </p:cNvPicPr>
          <p:nvPr/>
        </p:nvPicPr>
        <p:blipFill rotWithShape="1">
          <a:blip r:embed="rId4"/>
          <a:srcRect l="57800" t="9748" r="4800" b="44968"/>
          <a:stretch/>
        </p:blipFill>
        <p:spPr>
          <a:xfrm>
            <a:off x="9228365" y="4708073"/>
            <a:ext cx="2548366" cy="1961385"/>
          </a:xfrm>
          <a:prstGeom prst="rect">
            <a:avLst/>
          </a:prstGeom>
        </p:spPr>
      </p:pic>
      <p:sp>
        <p:nvSpPr>
          <p:cNvPr id="15" name="TextBox 14">
            <a:extLst>
              <a:ext uri="{FF2B5EF4-FFF2-40B4-BE49-F238E27FC236}">
                <a16:creationId xmlns:a16="http://schemas.microsoft.com/office/drawing/2014/main" xmlns="" id="{1EAA8700-57FE-40D1-B5BF-47C4177BD414}"/>
              </a:ext>
            </a:extLst>
          </p:cNvPr>
          <p:cNvSpPr txBox="1"/>
          <p:nvPr/>
        </p:nvSpPr>
        <p:spPr>
          <a:xfrm>
            <a:off x="3683454" y="-684439"/>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p:txBody>
      </p:sp>
    </p:spTree>
    <p:extLst>
      <p:ext uri="{BB962C8B-B14F-4D97-AF65-F5344CB8AC3E}">
        <p14:creationId xmlns:p14="http://schemas.microsoft.com/office/powerpoint/2010/main" val="36589862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55ACE67-33CD-4CBD-ADEA-6995AD3BD441}"/>
              </a:ext>
            </a:extLst>
          </p:cNvPr>
          <p:cNvSpPr>
            <a:spLocks noGrp="1"/>
          </p:cNvSpPr>
          <p:nvPr>
            <p:ph type="title"/>
          </p:nvPr>
        </p:nvSpPr>
        <p:spPr/>
        <p:txBody>
          <a:bodyPr/>
          <a:lstStyle/>
          <a:p>
            <a:r>
              <a:rPr lang="en-US" b="1" dirty="0"/>
              <a:t>Subtraction</a:t>
            </a:r>
          </a:p>
        </p:txBody>
      </p:sp>
      <p:pic>
        <p:nvPicPr>
          <p:cNvPr id="3073" name="Picture 1" descr="page36image1288543456">
            <a:extLst>
              <a:ext uri="{FF2B5EF4-FFF2-40B4-BE49-F238E27FC236}">
                <a16:creationId xmlns:a16="http://schemas.microsoft.com/office/drawing/2014/main" xmlns="" id="{1EB6669F-6443-6445-9EC0-67A0579B414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856532">
            <a:off x="5557309" y="4613521"/>
            <a:ext cx="1993900" cy="1066800"/>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xmlns="" id="{77D1D7EA-4F2C-41C7-BB50-3D309E047389}"/>
              </a:ext>
            </a:extLst>
          </p:cNvPr>
          <p:cNvSpPr>
            <a:spLocks noGrp="1"/>
          </p:cNvSpPr>
          <p:nvPr>
            <p:ph idx="1"/>
          </p:nvPr>
        </p:nvSpPr>
        <p:spPr>
          <a:xfrm>
            <a:off x="284490" y="1244281"/>
            <a:ext cx="8989512" cy="5339398"/>
          </a:xfrm>
        </p:spPr>
        <p:txBody>
          <a:bodyPr vert="horz" lIns="91440" tIns="45720" rIns="91440" bIns="45720" rtlCol="0" anchor="t">
            <a:normAutofit/>
          </a:bodyPr>
          <a:lstStyle/>
          <a:p>
            <a:r>
              <a:rPr lang="en-US" dirty="0"/>
              <a:t>Children practice </a:t>
            </a:r>
            <a:r>
              <a:rPr lang="en-US" dirty="0">
                <a:solidFill>
                  <a:srgbClr val="FF0000"/>
                </a:solidFill>
              </a:rPr>
              <a:t>counting back </a:t>
            </a:r>
            <a:r>
              <a:rPr lang="en-US" dirty="0"/>
              <a:t>from a given number and use number tracks extensively.</a:t>
            </a:r>
          </a:p>
          <a:p>
            <a:r>
              <a:rPr lang="en-US" dirty="0"/>
              <a:t>They play number games, sing number songs and use props involving one less, counting back and taking away.</a:t>
            </a:r>
          </a:p>
          <a:p>
            <a:r>
              <a:rPr lang="en-GB" dirty="0"/>
              <a:t>First they subtract by using practical equipment to count out the first number and then remove or </a:t>
            </a:r>
            <a:r>
              <a:rPr lang="en-GB" dirty="0">
                <a:solidFill>
                  <a:srgbClr val="FF0000"/>
                </a:solidFill>
              </a:rPr>
              <a:t>take away </a:t>
            </a:r>
            <a:r>
              <a:rPr lang="en-GB" dirty="0"/>
              <a:t>the second number to find the solution by counting how many are left. </a:t>
            </a:r>
          </a:p>
          <a:p>
            <a:pPr marL="0" indent="0">
              <a:buNone/>
            </a:pPr>
            <a:r>
              <a:rPr lang="en-GB" dirty="0"/>
              <a:t>     “If I have 9 marbles and I give my friend 4, how many will I have left?” </a:t>
            </a:r>
          </a:p>
          <a:p>
            <a:endParaRPr lang="en-GB" dirty="0"/>
          </a:p>
          <a:p>
            <a:endParaRPr lang="en-GB" dirty="0"/>
          </a:p>
          <a:p>
            <a:r>
              <a:rPr lang="en-GB" dirty="0"/>
              <a:t>Children use bead strings to </a:t>
            </a:r>
            <a:r>
              <a:rPr lang="en-GB" dirty="0">
                <a:solidFill>
                  <a:srgbClr val="FF0000"/>
                </a:solidFill>
              </a:rPr>
              <a:t>subtract </a:t>
            </a:r>
            <a:r>
              <a:rPr lang="en-GB" dirty="0"/>
              <a:t>a single digit number from a up to ten. </a:t>
            </a:r>
          </a:p>
          <a:p>
            <a:r>
              <a:rPr lang="en-GB" dirty="0"/>
              <a:t>“What is 10 take away 6?”</a:t>
            </a:r>
            <a:br>
              <a:rPr lang="en-GB" dirty="0"/>
            </a:br>
            <a:r>
              <a:rPr lang="en-GB" dirty="0"/>
              <a:t>“What number is 6 less than 10?” </a:t>
            </a:r>
          </a:p>
          <a:p>
            <a:r>
              <a:rPr lang="en-GB" dirty="0"/>
              <a:t>They may begin to record their calculations by drawing objects or marks and then crossing some out or rubbing them out. </a:t>
            </a:r>
          </a:p>
          <a:p>
            <a:endParaRPr lang="en-GB" dirty="0"/>
          </a:p>
          <a:p>
            <a:endParaRPr lang="en-GB" dirty="0"/>
          </a:p>
          <a:p>
            <a:endParaRPr lang="en-US" dirty="0"/>
          </a:p>
        </p:txBody>
      </p:sp>
      <p:pic>
        <p:nvPicPr>
          <p:cNvPr id="3074" name="Picture 2" descr="page36image1288525872">
            <a:extLst>
              <a:ext uri="{FF2B5EF4-FFF2-40B4-BE49-F238E27FC236}">
                <a16:creationId xmlns:a16="http://schemas.microsoft.com/office/drawing/2014/main" xmlns="" id="{ACA8FF0C-2368-6544-81E0-2FA83CDF6A6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1450" r="26867" b="12109"/>
          <a:stretch/>
        </p:blipFill>
        <p:spPr bwMode="auto">
          <a:xfrm>
            <a:off x="1484561" y="3893033"/>
            <a:ext cx="3610701" cy="728013"/>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4">
            <a:extLst>
              <a:ext uri="{FF2B5EF4-FFF2-40B4-BE49-F238E27FC236}">
                <a16:creationId xmlns:a16="http://schemas.microsoft.com/office/drawing/2014/main" xmlns="" id="{38DEDBED-59BB-364C-81F9-82FB69FACE6A}"/>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3075" name="Picture 13" descr="People who help us | People who help us, Bus crafts, Preschool activities">
            <a:extLst>
              <a:ext uri="{FF2B5EF4-FFF2-40B4-BE49-F238E27FC236}">
                <a16:creationId xmlns:a16="http://schemas.microsoft.com/office/drawing/2014/main" xmlns="" id="{C8FF805C-136A-2D44-8622-EB37FB69E668}"/>
              </a:ext>
            </a:extLst>
          </p:cNvPr>
          <p:cNvPicPr>
            <a:picLocks noChangeAspect="1" noChangeArrowheads="1"/>
          </p:cNvPicPr>
          <p:nvPr/>
        </p:nvPicPr>
        <p:blipFill rotWithShape="1">
          <a:blip r:embed="rId4" r:link="rId5">
            <a:extLst>
              <a:ext uri="{28A0092B-C50C-407E-A947-70E740481C1C}">
                <a14:useLocalDpi xmlns:a14="http://schemas.microsoft.com/office/drawing/2010/main" val="0"/>
              </a:ext>
            </a:extLst>
          </a:blip>
          <a:srcRect t="-11441" b="23441"/>
          <a:stretch>
            <a:fillRect/>
          </a:stretch>
        </p:blipFill>
        <p:spPr bwMode="auto">
          <a:xfrm>
            <a:off x="9295780" y="1638335"/>
            <a:ext cx="2710375" cy="1601953"/>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6">
            <a:extLst>
              <a:ext uri="{FF2B5EF4-FFF2-40B4-BE49-F238E27FC236}">
                <a16:creationId xmlns:a16="http://schemas.microsoft.com/office/drawing/2014/main" xmlns="" id="{5C58425B-F3D7-6D4D-A994-A45A29386F9F}"/>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3077" name="Picture 10" descr="261 Skittles Game Photos and Premium High Res Pictures - Getty Images">
            <a:extLst>
              <a:ext uri="{FF2B5EF4-FFF2-40B4-BE49-F238E27FC236}">
                <a16:creationId xmlns:a16="http://schemas.microsoft.com/office/drawing/2014/main" xmlns="" id="{93256335-8BB2-BD43-8FF2-0155FF556709}"/>
              </a:ext>
            </a:extLst>
          </p:cNvPr>
          <p:cNvPicPr>
            <a:picLocks noChangeAspect="1" noChangeArrowheads="1"/>
          </p:cNvPicPr>
          <p:nvPr/>
        </p:nvPicPr>
        <p:blipFill rotWithShape="1">
          <a:blip r:embed="rId6" r:link="rId7">
            <a:extLst>
              <a:ext uri="{28A0092B-C50C-407E-A947-70E740481C1C}">
                <a14:useLocalDpi xmlns:a14="http://schemas.microsoft.com/office/drawing/2010/main" val="0"/>
              </a:ext>
            </a:extLst>
          </a:blip>
          <a:srcRect l="13077" t="21254" r="9356" b="28946"/>
          <a:stretch>
            <a:fillRect/>
          </a:stretch>
        </p:blipFill>
        <p:spPr bwMode="auto">
          <a:xfrm>
            <a:off x="9274002" y="5412696"/>
            <a:ext cx="2403649" cy="121429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A close up of a bottle&#10;&#10;Description automatically generated">
            <a:extLst>
              <a:ext uri="{FF2B5EF4-FFF2-40B4-BE49-F238E27FC236}">
                <a16:creationId xmlns:a16="http://schemas.microsoft.com/office/drawing/2014/main" xmlns="" id="{B96D991B-90CF-B346-99A5-E7BA005369EF}"/>
              </a:ext>
            </a:extLst>
          </p:cNvPr>
          <p:cNvPicPr>
            <a:picLocks noChangeAspect="1"/>
          </p:cNvPicPr>
          <p:nvPr/>
        </p:nvPicPr>
        <p:blipFill>
          <a:blip r:embed="rId8"/>
          <a:stretch>
            <a:fillRect/>
          </a:stretch>
        </p:blipFill>
        <p:spPr>
          <a:xfrm>
            <a:off x="4098879" y="225720"/>
            <a:ext cx="3427973" cy="975250"/>
          </a:xfrm>
          <a:prstGeom prst="rect">
            <a:avLst/>
          </a:prstGeom>
        </p:spPr>
      </p:pic>
      <p:pic>
        <p:nvPicPr>
          <p:cNvPr id="8" name="Picture 7">
            <a:extLst>
              <a:ext uri="{FF2B5EF4-FFF2-40B4-BE49-F238E27FC236}">
                <a16:creationId xmlns:a16="http://schemas.microsoft.com/office/drawing/2014/main" xmlns="" id="{87A05E68-79C6-7941-BB29-772E0B052550}"/>
              </a:ext>
            </a:extLst>
          </p:cNvPr>
          <p:cNvPicPr>
            <a:picLocks noChangeAspect="1"/>
          </p:cNvPicPr>
          <p:nvPr/>
        </p:nvPicPr>
        <p:blipFill rotWithShape="1">
          <a:blip r:embed="rId9"/>
          <a:srcRect b="25777"/>
          <a:stretch/>
        </p:blipFill>
        <p:spPr>
          <a:xfrm rot="5400000">
            <a:off x="9626794" y="3922269"/>
            <a:ext cx="1625600" cy="923778"/>
          </a:xfrm>
          <a:prstGeom prst="rect">
            <a:avLst/>
          </a:prstGeom>
        </p:spPr>
      </p:pic>
      <p:sp>
        <p:nvSpPr>
          <p:cNvPr id="9" name="Oval Callout 8">
            <a:extLst>
              <a:ext uri="{FF2B5EF4-FFF2-40B4-BE49-F238E27FC236}">
                <a16:creationId xmlns:a16="http://schemas.microsoft.com/office/drawing/2014/main" xmlns="" id="{4FBB7EC4-CD98-3A4D-B3DA-7EB73F858D6C}"/>
              </a:ext>
            </a:extLst>
          </p:cNvPr>
          <p:cNvSpPr/>
          <p:nvPr/>
        </p:nvSpPr>
        <p:spPr>
          <a:xfrm>
            <a:off x="8159261" y="225719"/>
            <a:ext cx="4032737" cy="1081547"/>
          </a:xfrm>
          <a:prstGeom prst="wedgeEllipseCallout">
            <a:avLst>
              <a:gd name="adj1" fmla="val -36879"/>
              <a:gd name="adj2" fmla="val 7817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Subtract, take away, less, minus</a:t>
            </a:r>
          </a:p>
        </p:txBody>
      </p:sp>
    </p:spTree>
    <p:extLst>
      <p:ext uri="{BB962C8B-B14F-4D97-AF65-F5344CB8AC3E}">
        <p14:creationId xmlns:p14="http://schemas.microsoft.com/office/powerpoint/2010/main" val="2615145058"/>
      </p:ext>
    </p:extLst>
  </p:cSld>
  <p:clrMapOvr>
    <a:masterClrMapping/>
  </p:clrMapOvr>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xmlns="" name="Facet" id="{C0C680CD-088A-49FC-A102-D699147F32B2}" vid="{CFBC31BA-B70F-4F30-BCAA-4F3011E16C4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80B41F445979464488CDDED40F3A8D3E" ma:contentTypeVersion="13" ma:contentTypeDescription="Create a new document." ma:contentTypeScope="" ma:versionID="64768da011f5d985b47a734d7959765b">
  <xsd:schema xmlns:xsd="http://www.w3.org/2001/XMLSchema" xmlns:xs="http://www.w3.org/2001/XMLSchema" xmlns:p="http://schemas.microsoft.com/office/2006/metadata/properties" xmlns:ns3="bb30c08a-5fb3-4e14-a825-c32c24ff9518" xmlns:ns4="84e4b140-b3b7-4ee2-9c03-a63ef46e9d2f" targetNamespace="http://schemas.microsoft.com/office/2006/metadata/properties" ma:root="true" ma:fieldsID="3cceb6b87ff6742fca0fb4c300cf3576" ns3:_="" ns4:_="">
    <xsd:import namespace="bb30c08a-5fb3-4e14-a825-c32c24ff9518"/>
    <xsd:import namespace="84e4b140-b3b7-4ee2-9c03-a63ef46e9d2f"/>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GenerationTime" minOccurs="0"/>
                <xsd:element ref="ns3:MediaServiceEventHashCode" minOccurs="0"/>
                <xsd:element ref="ns3:MediaServiceOCR" minOccurs="0"/>
                <xsd:element ref="ns4:SharedWithUsers" minOccurs="0"/>
                <xsd:element ref="ns4:SharedWithDetails" minOccurs="0"/>
                <xsd:element ref="ns4:SharingHintHash" minOccurs="0"/>
                <xsd:element ref="ns3:MediaServiceDateTaken" minOccurs="0"/>
                <xsd:element ref="ns3: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b30c08a-5fb3-4e14-a825-c32c24ff951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DateTaken" ma:index="19" nillable="true" ma:displayName="MediaServiceDateTaken" ma:hidden="true" ma:internalName="MediaServiceDateTaken" ma:readOnly="true">
      <xsd:simpleType>
        <xsd:restriction base="dms:Text"/>
      </xsd:simpleType>
    </xsd:element>
    <xsd:element name="MediaServiceLocation" ma:index="20"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4e4b140-b3b7-4ee2-9c03-a63ef46e9d2f"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SharingHintHash" ma:index="18"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C06CB7A-17E2-4D44-9375-7FBFB1DACA0D}">
  <ds:schemaRefs>
    <ds:schemaRef ds:uri="http://purl.org/dc/terms/"/>
    <ds:schemaRef ds:uri="http://www.w3.org/XML/1998/namespace"/>
    <ds:schemaRef ds:uri="http://purl.org/dc/elements/1.1/"/>
    <ds:schemaRef ds:uri="http://schemas.microsoft.com/office/2006/documentManagement/types"/>
    <ds:schemaRef ds:uri="http://schemas.microsoft.com/office/infopath/2007/PartnerControls"/>
    <ds:schemaRef ds:uri="http://purl.org/dc/dcmitype/"/>
    <ds:schemaRef ds:uri="http://schemas.openxmlformats.org/package/2006/metadata/core-properties"/>
    <ds:schemaRef ds:uri="84e4b140-b3b7-4ee2-9c03-a63ef46e9d2f"/>
    <ds:schemaRef ds:uri="bb30c08a-5fb3-4e14-a825-c32c24ff9518"/>
    <ds:schemaRef ds:uri="http://schemas.microsoft.com/office/2006/metadata/properties"/>
  </ds:schemaRefs>
</ds:datastoreItem>
</file>

<file path=customXml/itemProps2.xml><?xml version="1.0" encoding="utf-8"?>
<ds:datastoreItem xmlns:ds="http://schemas.openxmlformats.org/officeDocument/2006/customXml" ds:itemID="{6706125E-33EB-4B38-9681-16618C9F502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b30c08a-5fb3-4e14-a825-c32c24ff9518"/>
    <ds:schemaRef ds:uri="84e4b140-b3b7-4ee2-9c03-a63ef46e9d2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517971B7-8D3D-4950-991C-370BE8638C9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123</TotalTime>
  <Words>1243</Words>
  <Application>Microsoft Office PowerPoint</Application>
  <PresentationFormat>Custom</PresentationFormat>
  <Paragraphs>232</Paragraphs>
  <Slides>14</Slides>
  <Notes>0</Notes>
  <HiddenSlides>0</HiddenSlides>
  <MMClips>0</MMClips>
  <ScaleCrop>false</ScaleCrop>
  <HeadingPairs>
    <vt:vector size="4" baseType="variant">
      <vt:variant>
        <vt:lpstr>Theme</vt:lpstr>
      </vt:variant>
      <vt:variant>
        <vt:i4>1</vt:i4>
      </vt:variant>
      <vt:variant>
        <vt:lpstr>Slide Titles</vt:lpstr>
      </vt:variant>
      <vt:variant>
        <vt:i4>14</vt:i4>
      </vt:variant>
    </vt:vector>
  </HeadingPairs>
  <TitlesOfParts>
    <vt:vector size="15" baseType="lpstr">
      <vt:lpstr>Facet</vt:lpstr>
      <vt:lpstr>Mathematics in Reception Class   St John Vianney Catholic Primary School</vt:lpstr>
      <vt:lpstr>  </vt:lpstr>
      <vt:lpstr>PowerPoint Presentation</vt:lpstr>
      <vt:lpstr>Number-Counting  The children will develop their understanding of counting concepts:</vt:lpstr>
      <vt:lpstr>Subitising and  Composition</vt:lpstr>
      <vt:lpstr>Making links and developing understanding of number</vt:lpstr>
      <vt:lpstr>Different ways of representing numbers</vt:lpstr>
      <vt:lpstr>Addition</vt:lpstr>
      <vt:lpstr>Subtraction</vt:lpstr>
      <vt:lpstr>Tens Frames</vt:lpstr>
      <vt:lpstr>Solving problems using multiplication</vt:lpstr>
      <vt:lpstr>Shape, space and measure</vt:lpstr>
      <vt:lpstr>Maths vocabulary</vt:lpstr>
      <vt:lpstr>How to help your child at home</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Mathematics in Reception Class  St John Vianney Primary School</dc:title>
  <dc:creator>aidanduffy@btinternet.com</dc:creator>
  <cp:lastModifiedBy>itassne</cp:lastModifiedBy>
  <cp:revision>178</cp:revision>
  <dcterms:created xsi:type="dcterms:W3CDTF">2020-09-23T21:00:22Z</dcterms:created>
  <dcterms:modified xsi:type="dcterms:W3CDTF">2022-09-20T10:17:11Z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0x01010080B41F445979464488CDDED40F3A8D3E</vt:lpwstr>
  </property>
</Properties>
</file>