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634" r:id="rId5"/>
    <p:sldId id="638" r:id="rId6"/>
    <p:sldId id="637" r:id="rId7"/>
    <p:sldId id="618" r:id="rId8"/>
    <p:sldId id="628" r:id="rId9"/>
    <p:sldId id="635" r:id="rId10"/>
    <p:sldId id="622" r:id="rId11"/>
    <p:sldId id="600" r:id="rId12"/>
    <p:sldId id="602" r:id="rId13"/>
    <p:sldId id="632" r:id="rId14"/>
    <p:sldId id="630" r:id="rId15"/>
    <p:sldId id="631" r:id="rId16"/>
    <p:sldId id="605" r:id="rId17"/>
    <p:sldId id="633" r:id="rId18"/>
    <p:sldId id="6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6" autoAdjust="0"/>
    <p:restoredTop sz="86957" autoAdjust="0"/>
  </p:normalViewPr>
  <p:slideViewPr>
    <p:cSldViewPr snapToGrid="0">
      <p:cViewPr varScale="1">
        <p:scale>
          <a:sx n="99" d="100"/>
          <a:sy n="99" d="100"/>
        </p:scale>
        <p:origin x="8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0487F-0CE3-453C-9223-EB4F050EE395}" type="datetimeFigureOut">
              <a:rPr lang="en-GB" smtClean="0"/>
              <a:t>24/09/2021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9B59B-2120-461D-8222-CE3302E55416}" type="slidenum">
              <a:rPr lang="en-GB" smtClean="0"/>
              <a:t>‹#›</a:t>
            </a:fld>
            <a:endParaRPr lang="en-GB"/>
          </a:p>
        </p:txBody>
      </p:sp>
    </p:spTree>
    <p:extLst>
      <p:ext uri="{BB962C8B-B14F-4D97-AF65-F5344CB8AC3E}">
        <p14:creationId xmlns:p14="http://schemas.microsoft.com/office/powerpoint/2010/main" val="282609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kern="1200" dirty="0">
                <a:solidFill>
                  <a:srgbClr val="FFFFFF"/>
                </a:solidFill>
                <a:latin typeface="+mj-lt"/>
                <a:ea typeface="+mj-ea"/>
                <a:cs typeface="+mj-cs"/>
              </a:rPr>
              <a:t>This presentation brings together key findings from:</a:t>
            </a:r>
          </a:p>
          <a:p>
            <a:pPr marL="628650" lvl="1" indent="-171450" algn="l">
              <a:buFont typeface="Arial" panose="020B0604020202020204" pitchFamily="34" charset="0"/>
              <a:buChar char="•"/>
            </a:pPr>
            <a:r>
              <a:rPr lang="en-US" sz="1200" b="1" kern="1200" dirty="0">
                <a:solidFill>
                  <a:srgbClr val="FFFFFF"/>
                </a:solidFill>
                <a:latin typeface="+mj-lt"/>
                <a:ea typeface="+mj-ea"/>
                <a:cs typeface="+mj-cs"/>
              </a:rPr>
              <a:t>Children and parents: Media Use and Attitudes report -</a:t>
            </a:r>
            <a:r>
              <a:rPr lang="en-GB" b="0" i="0" dirty="0">
                <a:solidFill>
                  <a:srgbClr val="333333"/>
                </a:solidFill>
                <a:effectLst/>
                <a:latin typeface="Titillium Web"/>
              </a:rPr>
              <a:t> examines children’s </a:t>
            </a:r>
            <a:r>
              <a:rPr lang="en-GB" b="1" i="0" dirty="0">
                <a:solidFill>
                  <a:srgbClr val="333333"/>
                </a:solidFill>
                <a:effectLst/>
                <a:latin typeface="Titillium Web"/>
              </a:rPr>
              <a:t>media literacy, media </a:t>
            </a:r>
            <a:r>
              <a:rPr lang="en-GB" b="0" i="0" dirty="0">
                <a:solidFill>
                  <a:srgbClr val="333333"/>
                </a:solidFill>
                <a:effectLst/>
                <a:latin typeface="Titillium Web"/>
              </a:rPr>
              <a:t>use, attitudes and understanding among children and young people aged 5-15, as well as about the media access and use of young children aged 3-4., as well as parents’ views about their children’s media use, and the ways that parents seek – or decide not – to monitor or limit use of different types of media.</a:t>
            </a:r>
          </a:p>
          <a:p>
            <a:pPr marL="628650" lvl="1" indent="-171450" algn="l">
              <a:buFont typeface="Arial" panose="020B0604020202020204" pitchFamily="34" charset="0"/>
              <a:buChar char="•"/>
            </a:pPr>
            <a:r>
              <a:rPr lang="en-GB" b="1" i="0" dirty="0">
                <a:solidFill>
                  <a:srgbClr val="202124"/>
                </a:solidFill>
                <a:effectLst/>
                <a:latin typeface="arial" panose="020B0604020202020204" pitchFamily="34" charset="0"/>
              </a:rPr>
              <a:t>Online Nation report -  </a:t>
            </a:r>
            <a:r>
              <a:rPr lang="en-GB" b="0" i="0" dirty="0">
                <a:solidFill>
                  <a:srgbClr val="202124"/>
                </a:solidFill>
                <a:effectLst/>
                <a:latin typeface="arial" panose="020B0604020202020204" pitchFamily="34" charset="0"/>
              </a:rPr>
              <a:t>which</a:t>
            </a:r>
            <a:r>
              <a:rPr lang="en-GB" b="1" i="0" dirty="0">
                <a:solidFill>
                  <a:srgbClr val="202124"/>
                </a:solidFill>
                <a:effectLst/>
                <a:latin typeface="arial" panose="020B0604020202020204" pitchFamily="34" charset="0"/>
              </a:rPr>
              <a:t> </a:t>
            </a:r>
            <a:r>
              <a:rPr lang="en-GB" b="0" i="0" dirty="0">
                <a:solidFill>
                  <a:srgbClr val="202124"/>
                </a:solidFill>
                <a:effectLst/>
                <a:latin typeface="arial" panose="020B0604020202020204" pitchFamily="34" charset="0"/>
              </a:rPr>
              <a:t>is an annual report that looks at what people are doing online, how they are served by online content providers and platforms, and their attitudes to and experiences of using the internet.</a:t>
            </a:r>
            <a:endParaRPr lang="en-GB" b="0" i="0" dirty="0">
              <a:solidFill>
                <a:srgbClr val="333333"/>
              </a:solidFill>
              <a:effectLst/>
              <a:latin typeface="Titillium Web"/>
            </a:endParaRPr>
          </a:p>
          <a:p>
            <a:pPr marL="0" lvl="0" indent="0" algn="l">
              <a:buFont typeface="Arial" panose="020B0604020202020204" pitchFamily="34" charset="0"/>
              <a:buNone/>
            </a:pPr>
            <a:r>
              <a:rPr lang="en-GB" b="0" i="0" dirty="0">
                <a:solidFill>
                  <a:srgbClr val="333333"/>
                </a:solidFill>
                <a:effectLst/>
                <a:latin typeface="Titillium Web"/>
              </a:rPr>
              <a:t>Along with suggested resources to empower parents to keep up with the latest trends/apps and games, manage controls and settings, and talk to children about risk - from bullying and sharing content, to extremism and gangs</a:t>
            </a:r>
          </a:p>
          <a:p>
            <a:pPr marL="0" lvl="0" indent="0" algn="l">
              <a:buFont typeface="Arial" panose="020B0604020202020204" pitchFamily="34" charset="0"/>
              <a:buNone/>
            </a:pPr>
            <a:endParaRPr lang="en-GB" b="0" i="0" dirty="0">
              <a:solidFill>
                <a:srgbClr val="20212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1</a:t>
            </a:fld>
            <a:endParaRPr lang="en-GB"/>
          </a:p>
        </p:txBody>
      </p:sp>
    </p:spTree>
    <p:extLst>
      <p:ext uri="{BB962C8B-B14F-4D97-AF65-F5344CB8AC3E}">
        <p14:creationId xmlns:p14="http://schemas.microsoft.com/office/powerpoint/2010/main" val="305817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11</a:t>
            </a:fld>
            <a:endParaRPr lang="en-GB"/>
          </a:p>
        </p:txBody>
      </p:sp>
    </p:spTree>
    <p:extLst>
      <p:ext uri="{BB962C8B-B14F-4D97-AF65-F5344CB8AC3E}">
        <p14:creationId xmlns:p14="http://schemas.microsoft.com/office/powerpoint/2010/main" val="90687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Awareness of reporting functions was high, but only a minority of 12-15s have ever reported content On seeing worrying or upsetting content online, children have the option of reporting this direct to the platform, using the reporting function available on many sites, apps and games.71 Overall, seven in ten children aged 12-15 were aware of reporting functions. Fourteen per cent said they had ever reported something they had seen online, while a smaller proportion (9%) said they had seen something that worried them but hadn’t reported it, despite being aware of the reporting function.</a:t>
            </a:r>
          </a:p>
        </p:txBody>
      </p:sp>
      <p:sp>
        <p:nvSpPr>
          <p:cNvPr id="4" name="Slide Number Placeholder 3"/>
          <p:cNvSpPr>
            <a:spLocks noGrp="1"/>
          </p:cNvSpPr>
          <p:nvPr>
            <p:ph type="sldNum" sz="quarter" idx="5"/>
          </p:nvPr>
        </p:nvSpPr>
        <p:spPr/>
        <p:txBody>
          <a:bodyPr/>
          <a:lstStyle/>
          <a:p>
            <a:fld id="{EF89B59B-2120-461D-8222-CE3302E55416}" type="slidenum">
              <a:rPr lang="en-GB" smtClean="0"/>
              <a:t>12</a:t>
            </a:fld>
            <a:endParaRPr lang="en-GB"/>
          </a:p>
        </p:txBody>
      </p:sp>
    </p:spTree>
    <p:extLst>
      <p:ext uri="{BB962C8B-B14F-4D97-AF65-F5344CB8AC3E}">
        <p14:creationId xmlns:p14="http://schemas.microsoft.com/office/powerpoint/2010/main" val="3076369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were using a range of devices to play games online. Gaming seems to be increasing in popularity among girls. Boys, in particular, used online gaming to connect to others. The most likely method of playing games online among children aged 5-15 was with or against someone else they knew or had met in person (57%), followed by half playing on their own (against the games console/ player/ computer). However, a quarter said they played games online with or against people they did not know or had not met in person. Chatting to others within games increased in 2020, to three-quarters of children aged 8-15s.55 Boys were more likely to do this than girls; 81% vs. 66% of girls. Children were more likely to chat to people they knew (67%) than to those they did not know outside of the game (22%) – comparable by gender.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Twitch, one of the leading streaming platforms for gamers, was used by 7% of 5-15s overall.</a:t>
            </a:r>
          </a:p>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13</a:t>
            </a:fld>
            <a:endParaRPr lang="en-GB"/>
          </a:p>
        </p:txBody>
      </p:sp>
    </p:spTree>
    <p:extLst>
      <p:ext uri="{BB962C8B-B14F-4D97-AF65-F5344CB8AC3E}">
        <p14:creationId xmlns:p14="http://schemas.microsoft.com/office/powerpoint/2010/main" val="152142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under one in ten 12-15s said they often saw ‘hateful content’ online For the purposes of our survey, we described ‘hateful content’ as anything that had been directed at a particular group of people based on, for instance, their gender, religion, disability, sexuality, or gender identity. Overall, half of 12-15s said they had encountered this type of content online in the past year72, with 8% saying that they had seen it often. </a:t>
            </a:r>
          </a:p>
        </p:txBody>
      </p:sp>
      <p:sp>
        <p:nvSpPr>
          <p:cNvPr id="4" name="Slide Number Placeholder 3"/>
          <p:cNvSpPr>
            <a:spLocks noGrp="1"/>
          </p:cNvSpPr>
          <p:nvPr>
            <p:ph type="sldNum" sz="quarter" idx="5"/>
          </p:nvPr>
        </p:nvSpPr>
        <p:spPr/>
        <p:txBody>
          <a:bodyPr/>
          <a:lstStyle/>
          <a:p>
            <a:fld id="{EF89B59B-2120-461D-8222-CE3302E55416}" type="slidenum">
              <a:rPr lang="en-GB" smtClean="0"/>
              <a:t>14</a:t>
            </a:fld>
            <a:endParaRPr lang="en-GB"/>
          </a:p>
        </p:txBody>
      </p:sp>
    </p:spTree>
    <p:extLst>
      <p:ext uri="{BB962C8B-B14F-4D97-AF65-F5344CB8AC3E}">
        <p14:creationId xmlns:p14="http://schemas.microsoft.com/office/powerpoint/2010/main" val="295595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had adopted different strategies for dealing with hateful content. Six in ten 12-15 year-olds said they had taken some action on seeing it. But some, depending on their actions, might have inadvertently shared the content further. Around a fifth said they had responded to the post/video/comment by ‘disliking’ it or commented on it to say they thought it was wrong, or shared it with their friends, saying it was wrong. Doing this brings the risk that their action will appear in their own social media feed, which is then seen by others, inadvertently further sharing the content. Meanwhile, 25% chose to block the person who shared or made the comments, while 22% reported it to the website. Although girls aged 12-15 were more likely than boys to inadvertently share the content by disliking the post/comment/video (27% vs. 13%), they were also more likely than boys to take constructive action in reporting the content to the website (33% vs. 10%).</a:t>
            </a:r>
          </a:p>
          <a:p>
            <a:endParaRPr lang="en-GB" dirty="0"/>
          </a:p>
        </p:txBody>
      </p:sp>
      <p:sp>
        <p:nvSpPr>
          <p:cNvPr id="4" name="Slide Number Placeholder 3"/>
          <p:cNvSpPr>
            <a:spLocks noGrp="1"/>
          </p:cNvSpPr>
          <p:nvPr>
            <p:ph type="sldNum" sz="quarter" idx="5"/>
          </p:nvPr>
        </p:nvSpPr>
        <p:spPr/>
        <p:txBody>
          <a:bodyPr/>
          <a:lstStyle/>
          <a:p>
            <a:fld id="{EF89B59B-2120-461D-8222-CE3302E55416}" type="slidenum">
              <a:rPr lang="en-GB" smtClean="0"/>
              <a:t>15</a:t>
            </a:fld>
            <a:endParaRPr lang="en-GB"/>
          </a:p>
        </p:txBody>
      </p:sp>
    </p:spTree>
    <p:extLst>
      <p:ext uri="{BB962C8B-B14F-4D97-AF65-F5344CB8AC3E}">
        <p14:creationId xmlns:p14="http://schemas.microsoft.com/office/powerpoint/2010/main" val="207600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Online Nation </a:t>
            </a:r>
            <a:r>
              <a:rPr lang="en-GB" dirty="0"/>
              <a:t>is an annual research report using research produced by Ofcom, which look at what people in the UK are doing online, how they are served by online content providers and platforms, and their experiences of using the internet, alongside industry trends. This year’s report includes more recent data looking at online behaviour in the UK during the coronavirus (Covid-19) pandemic. </a:t>
            </a:r>
          </a:p>
        </p:txBody>
      </p:sp>
      <p:sp>
        <p:nvSpPr>
          <p:cNvPr id="4" name="Slide Number Placeholder 3"/>
          <p:cNvSpPr>
            <a:spLocks noGrp="1"/>
          </p:cNvSpPr>
          <p:nvPr>
            <p:ph type="sldNum" sz="quarter" idx="5"/>
          </p:nvPr>
        </p:nvSpPr>
        <p:spPr/>
        <p:txBody>
          <a:bodyPr/>
          <a:lstStyle/>
          <a:p>
            <a:fld id="{EF89B59B-2120-461D-8222-CE3302E55416}" type="slidenum">
              <a:rPr lang="en-GB" smtClean="0"/>
              <a:t>3</a:t>
            </a:fld>
            <a:endParaRPr lang="en-GB"/>
          </a:p>
        </p:txBody>
      </p:sp>
    </p:spTree>
    <p:extLst>
      <p:ext uri="{BB962C8B-B14F-4D97-AF65-F5344CB8AC3E}">
        <p14:creationId xmlns:p14="http://schemas.microsoft.com/office/powerpoint/2010/main" val="247183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4</a:t>
            </a:fld>
            <a:endParaRPr lang="en-GB"/>
          </a:p>
        </p:txBody>
      </p:sp>
    </p:spTree>
    <p:extLst>
      <p:ext uri="{BB962C8B-B14F-4D97-AF65-F5344CB8AC3E}">
        <p14:creationId xmlns:p14="http://schemas.microsoft.com/office/powerpoint/2010/main" val="37091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Parents found it harder to control their child’s screen time during the Covid-19 pandemic and up to half of parents of children aged 5-15 said they had to relax some rules about what their child did online during 2020. However, parents also recognised the value of the internet in helping their child stay connected with their friends. </a:t>
            </a:r>
          </a:p>
          <a:p>
            <a:pPr marL="0" indent="0">
              <a:buNone/>
            </a:pPr>
            <a:r>
              <a:rPr lang="en-GB" dirty="0"/>
              <a:t>Awareness of technical tools and controls among parents was high, but only a minority used them While around six in ten parents of 5-15s, who had fixed broadband at home and a child who went online, were aware of certain technical tools and controls, around half of these actually used the tools and controls available. Almost six in ten were aware of parental controls built into the device by the manufacturer; 32% said they used them. Half were aware of technical controls that allowed them to restrict access to inappropriate online content, for example Google </a:t>
            </a:r>
            <a:r>
              <a:rPr lang="en-GB" dirty="0" err="1"/>
              <a:t>SafeSearch</a:t>
            </a:r>
            <a:r>
              <a:rPr lang="en-GB" dirty="0"/>
              <a:t>, YouTube Restricted Mode, or </a:t>
            </a:r>
            <a:r>
              <a:rPr lang="en-GB" dirty="0" err="1"/>
              <a:t>TikTok</a:t>
            </a:r>
            <a:r>
              <a:rPr lang="en-GB" dirty="0"/>
              <a:t> Family Safety Mode; but again, just three in ten had adopted them to manage their child’s online use.</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5</a:t>
            </a:fld>
            <a:endParaRPr lang="en-GB"/>
          </a:p>
        </p:txBody>
      </p:sp>
    </p:spTree>
    <p:extLst>
      <p:ext uri="{BB962C8B-B14F-4D97-AF65-F5344CB8AC3E}">
        <p14:creationId xmlns:p14="http://schemas.microsoft.com/office/powerpoint/2010/main" val="145764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Parents found it harder to control their child’s screen time during the Covid-19 pandemic and up to half of parents of children aged 5-15 said they had to relax some rules about what their child did online during 2020. However, parents also recognised the value of the internet in helping their child stay connected with their friends. </a:t>
            </a:r>
          </a:p>
          <a:p>
            <a:pPr marL="0" indent="0">
              <a:buNone/>
            </a:pPr>
            <a:r>
              <a:rPr lang="en-GB" dirty="0"/>
              <a:t>Awareness of technical tools and controls among parents was high, but only a minority used them While around six in ten parents of 5-15s, who had fixed broadband at home and a child who went online, were aware of certain technical tools and controls, around half of these actually used the tools and controls available. Almost six in ten were aware of parental controls built into the device by the manufacturer; 32% said they used them. Half were aware of technical controls that allowed them to restrict access to inappropriate online content, for example Google </a:t>
            </a:r>
            <a:r>
              <a:rPr lang="en-GB" dirty="0" err="1"/>
              <a:t>SafeSearch</a:t>
            </a:r>
            <a:r>
              <a:rPr lang="en-GB" dirty="0"/>
              <a:t>, YouTube Restricted Mode, or </a:t>
            </a:r>
            <a:r>
              <a:rPr lang="en-GB" dirty="0" err="1"/>
              <a:t>TikTok</a:t>
            </a:r>
            <a:r>
              <a:rPr lang="en-GB" dirty="0"/>
              <a:t> Family Safety Mode; but again, just three in ten had adopted them to manage their child’s online use.</a:t>
            </a:r>
          </a:p>
          <a:p>
            <a:pPr marL="0" indent="0">
              <a:buNone/>
            </a:pP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6</a:t>
            </a:fld>
            <a:endParaRPr lang="en-GB"/>
          </a:p>
        </p:txBody>
      </p:sp>
    </p:spTree>
    <p:extLst>
      <p:ext uri="{BB962C8B-B14F-4D97-AF65-F5344CB8AC3E}">
        <p14:creationId xmlns:p14="http://schemas.microsoft.com/office/powerpoint/2010/main" val="268750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More than four in ten children reported using social media sites or apps before they reached the minimum age requirement</a:t>
            </a:r>
            <a:r>
              <a:rPr lang="en-GB" dirty="0"/>
              <a:t>, and a substantial minority of parents said they would allow this. For most social media platforms, the minimum age requirement is 13; however, our research showed that 42% of children under the minimum age requirement (that is, aged between 5 and 12 years old) used social media. Parents were asked if they were aware of a minimum age requirement to have a profile on most social media sites or apps, such as Instagram, Snapchat, Facebook or </a:t>
            </a:r>
            <a:r>
              <a:rPr lang="en-GB" dirty="0" err="1"/>
              <a:t>TikTok</a:t>
            </a:r>
            <a:r>
              <a:rPr lang="en-GB" dirty="0"/>
              <a:t>. Almost nine in ten parents of 5-15s said they were aware of this, yet less than four in ten were able to accurately state the minimum age requirement for most social media sites and apps as 13 years-old.60 Around half stated an incorrect age or were unsure of the correct age. Three in ten parents of children below the minimum age requirement (that is, aged between </a:t>
            </a:r>
          </a:p>
        </p:txBody>
      </p:sp>
      <p:sp>
        <p:nvSpPr>
          <p:cNvPr id="4" name="Slide Number Placeholder 3"/>
          <p:cNvSpPr>
            <a:spLocks noGrp="1"/>
          </p:cNvSpPr>
          <p:nvPr>
            <p:ph type="sldNum" sz="quarter" idx="5"/>
          </p:nvPr>
        </p:nvSpPr>
        <p:spPr/>
        <p:txBody>
          <a:bodyPr/>
          <a:lstStyle/>
          <a:p>
            <a:fld id="{EF89B59B-2120-461D-8222-CE3302E55416}" type="slidenum">
              <a:rPr lang="en-GB" smtClean="0"/>
              <a:t>7</a:t>
            </a:fld>
            <a:endParaRPr lang="en-GB"/>
          </a:p>
        </p:txBody>
      </p:sp>
    </p:spTree>
    <p:extLst>
      <p:ext uri="{BB962C8B-B14F-4D97-AF65-F5344CB8AC3E}">
        <p14:creationId xmlns:p14="http://schemas.microsoft.com/office/powerpoint/2010/main" val="1718611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Laptops, tablets, and mobiles were the most-used devices for going online in 2020 In 2020, nearly all children aged 5-15 (97%) went online via any device; an increase since 201926. Seven in ten used a laptop to go online – comparable to the proportion using a tablet or mobile phone, while around four in ten used a games console or player or a smart TV, and three in ten used a desktop.</a:t>
            </a:r>
          </a:p>
          <a:p>
            <a:r>
              <a:rPr lang="en-GB" dirty="0"/>
              <a:t>These figures indicate a shift in the principal device for going online in 2020. In 2019, the tablet was the device most likely to be used to go online among 5-15s, higher than a laptop or mobile phone. However, use of a tablet to go online remained stable in 2020, while use of laptops, mobile phones, gaming devices, smart TVs and even desktops increased among each age group. The increased use of laptops and desktops, in particular, was probably due to the need for online home learning during 2020.</a:t>
            </a: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985D112-682F-4487-9187-E5AF34266267}" type="slidenum">
              <a:rPr lang="en-GB" smtClean="0"/>
              <a:t>8</a:t>
            </a:fld>
            <a:endParaRPr lang="en-GB"/>
          </a:p>
        </p:txBody>
      </p:sp>
    </p:spTree>
    <p:extLst>
      <p:ext uri="{BB962C8B-B14F-4D97-AF65-F5344CB8AC3E}">
        <p14:creationId xmlns:p14="http://schemas.microsoft.com/office/powerpoint/2010/main" val="993854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Consumption</a:t>
            </a:r>
            <a:r>
              <a:rPr lang="en-GB" dirty="0"/>
              <a:t> - Research from CHILDWISE showed that children spent more time watching content (programmes, video and short clips) in 2020 than they did before (from 2 hours 54 minutes in 2019 to 3 hours 18 minutes in 2020) - Covid-19 increased this behaviour; seven in ten children aged 8-15 said they had used VSPs more during the Covid-19 pandemic than before. In line with this, research by The Insights Family35 revealed that at the end of 2020, two of the top three favourite apps among children aged 5-15 were VSPs (YouTube and </a:t>
            </a:r>
            <a:r>
              <a:rPr lang="en-GB" dirty="0" err="1"/>
              <a:t>TikTok</a:t>
            </a:r>
            <a:r>
              <a:rPr lang="en-GB" dirty="0"/>
              <a:t>). While use of YouTube (to watch content) was consistent across ages, </a:t>
            </a:r>
            <a:r>
              <a:rPr lang="en-GB" dirty="0" err="1"/>
              <a:t>TikTok</a:t>
            </a:r>
            <a:r>
              <a:rPr lang="en-GB" dirty="0"/>
              <a:t> (65%), Instagram (65%), Facebook (50%) and Snapchat (53%) were more likely to be used by 12-15s. Among this age group, girls were more likely than boys to use </a:t>
            </a:r>
            <a:r>
              <a:rPr lang="en-GB" dirty="0" err="1"/>
              <a:t>TikTok</a:t>
            </a:r>
            <a:r>
              <a:rPr lang="en-GB" dirty="0"/>
              <a:t> and Snapchat. Up to half of children said they watched vloggers or YouTube influencers</a:t>
            </a:r>
          </a:p>
          <a:p>
            <a:pPr marL="0" indent="0">
              <a:buNone/>
            </a:pPr>
            <a:r>
              <a:rPr lang="en-GB" b="1" dirty="0"/>
              <a:t>Sharing</a:t>
            </a:r>
            <a:r>
              <a:rPr lang="en-GB" dirty="0"/>
              <a:t> - Three-quarters of older children posted or shared content on VSPs. making videos was one of the online creative activities that children were most likely to do in 2020. No single platform was used by a majority of children for posting or sharing content. Around a quarter of 5-15s said they used </a:t>
            </a:r>
            <a:r>
              <a:rPr lang="en-GB" dirty="0" err="1"/>
              <a:t>TikTok</a:t>
            </a:r>
            <a:r>
              <a:rPr lang="en-GB" dirty="0"/>
              <a:t>, YouTube, Instagram, or Snapchat for posting or sharing content. Among older children (aged 12-15), around four in ten used </a:t>
            </a:r>
            <a:r>
              <a:rPr lang="en-GB" dirty="0" err="1"/>
              <a:t>TikTok</a:t>
            </a:r>
            <a:r>
              <a:rPr lang="en-GB" dirty="0"/>
              <a:t>, Instagram and Snapchat for posting or sharing; a quarter said they used YouTube. Up to a fifth of children posted or shared content via live streaming platforms. Among the older age group, Instagram Live and YouTube Live were the sites or apps most likely to be used (38% and 32% respectively among 12-15s), followed by a quarter using Facebook Live. While YouTube Live was also the most likely to be used by 8-11 year-olds (by 30%), around one in ten used Instagram Live or Facebook Live.</a:t>
            </a:r>
          </a:p>
          <a:p>
            <a:pPr marL="0" indent="0">
              <a:buNone/>
            </a:pPr>
            <a:endParaRPr lang="en-GB" dirty="0"/>
          </a:p>
        </p:txBody>
      </p:sp>
      <p:sp>
        <p:nvSpPr>
          <p:cNvPr id="4" name="Slide Number Placeholder 3"/>
          <p:cNvSpPr>
            <a:spLocks noGrp="1"/>
          </p:cNvSpPr>
          <p:nvPr>
            <p:ph type="sldNum" sz="quarter" idx="5"/>
          </p:nvPr>
        </p:nvSpPr>
        <p:spPr/>
        <p:txBody>
          <a:bodyPr/>
          <a:lstStyle/>
          <a:p>
            <a:fld id="{5985D112-682F-4487-9187-E5AF34266267}" type="slidenum">
              <a:rPr lang="en-GB" smtClean="0"/>
              <a:t>9</a:t>
            </a:fld>
            <a:endParaRPr lang="en-GB"/>
          </a:p>
        </p:txBody>
      </p:sp>
    </p:spTree>
    <p:extLst>
      <p:ext uri="{BB962C8B-B14F-4D97-AF65-F5344CB8AC3E}">
        <p14:creationId xmlns:p14="http://schemas.microsoft.com/office/powerpoint/2010/main" val="146601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Half of parents talked to their child about online safety every few weeks Talking to children about online safety is another key mediation strategy, and nine in ten parents of children who went online said they had ever done this. Within this group, half talked to their child at least every few weeks; this was more likely among parents of the younger children aged 5-7 and 8- 11, than among parents of 12-15s. A further three in ten spoke to their child every few months, comparable between each age group. Fewer than one in five said they did it less often than this but had done so more than once. </a:t>
            </a:r>
          </a:p>
        </p:txBody>
      </p:sp>
      <p:sp>
        <p:nvSpPr>
          <p:cNvPr id="4" name="Slide Number Placeholder 3"/>
          <p:cNvSpPr>
            <a:spLocks noGrp="1"/>
          </p:cNvSpPr>
          <p:nvPr>
            <p:ph type="sldNum" sz="quarter" idx="5"/>
          </p:nvPr>
        </p:nvSpPr>
        <p:spPr/>
        <p:txBody>
          <a:bodyPr/>
          <a:lstStyle/>
          <a:p>
            <a:fld id="{EF89B59B-2120-461D-8222-CE3302E55416}" type="slidenum">
              <a:rPr lang="en-GB" smtClean="0"/>
              <a:t>10</a:t>
            </a:fld>
            <a:endParaRPr lang="en-GB"/>
          </a:p>
        </p:txBody>
      </p:sp>
    </p:spTree>
    <p:extLst>
      <p:ext uri="{BB962C8B-B14F-4D97-AF65-F5344CB8AC3E}">
        <p14:creationId xmlns:p14="http://schemas.microsoft.com/office/powerpoint/2010/main" val="594214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CD24-250A-492D-92C2-9E89CA05A7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3ABAAF-5A3B-4F9E-BA4B-E254BA5490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FEAACA-D6A6-469D-9734-405FD46FBA6B}"/>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5" name="Footer Placeholder 4">
            <a:extLst>
              <a:ext uri="{FF2B5EF4-FFF2-40B4-BE49-F238E27FC236}">
                <a16:creationId xmlns:a16="http://schemas.microsoft.com/office/drawing/2014/main" id="{04F3E86F-53B4-45F6-9F63-023EA53B33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7798AE-287F-4D4C-B63A-87E6A1A8FF38}"/>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93963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4600C-0614-443D-86D9-A96C7E588A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6C3F99-4893-4864-928E-423919A93F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55533C-8117-4B3D-8D4E-97D6BE25BC80}"/>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5" name="Footer Placeholder 4">
            <a:extLst>
              <a:ext uri="{FF2B5EF4-FFF2-40B4-BE49-F238E27FC236}">
                <a16:creationId xmlns:a16="http://schemas.microsoft.com/office/drawing/2014/main" id="{9CE1AB22-F21C-4AFF-B8C9-967D0CFA0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9AA23-317B-4594-B91D-08ECCDF91FB8}"/>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365949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16AED-2C44-422B-8F86-9C037DA353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6BFED7-BACF-4CDA-8185-0BCD1FD2AF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CEEA30-3848-4C42-9D11-EDC741C53C42}"/>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5" name="Footer Placeholder 4">
            <a:extLst>
              <a:ext uri="{FF2B5EF4-FFF2-40B4-BE49-F238E27FC236}">
                <a16:creationId xmlns:a16="http://schemas.microsoft.com/office/drawing/2014/main" id="{08838DD8-AE14-41DB-B793-650FEEFD74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FEBB19-6C7C-48AA-AB51-AAF46445F34C}"/>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92254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5D013E87-7192-4C42-B2EA-2C2CB4F4D4CA}"/>
              </a:ext>
            </a:extLst>
          </p:cNvPr>
          <p:cNvPicPr>
            <a:picLocks noChangeAspect="1"/>
          </p:cNvPicPr>
          <p:nvPr userDrawn="1"/>
        </p:nvPicPr>
        <p:blipFill>
          <a:blip r:embed="rId2"/>
          <a:stretch>
            <a:fillRect/>
          </a:stretch>
        </p:blipFill>
        <p:spPr>
          <a:xfrm>
            <a:off x="10140177" y="171492"/>
            <a:ext cx="1962615" cy="2538255"/>
          </a:xfrm>
          <a:prstGeom prst="rect">
            <a:avLst/>
          </a:prstGeom>
        </p:spPr>
      </p:pic>
      <p:pic>
        <p:nvPicPr>
          <p:cNvPr id="8" name="Picture 7" descr="A black sign with white text&#10;&#10;Description automatically generated">
            <a:extLst>
              <a:ext uri="{FF2B5EF4-FFF2-40B4-BE49-F238E27FC236}">
                <a16:creationId xmlns:a16="http://schemas.microsoft.com/office/drawing/2014/main" id="{230101EE-93FD-40C2-A70A-131DCA1A6438}"/>
              </a:ext>
            </a:extLst>
          </p:cNvPr>
          <p:cNvPicPr>
            <a:picLocks noChangeAspect="1"/>
          </p:cNvPicPr>
          <p:nvPr userDrawn="1"/>
        </p:nvPicPr>
        <p:blipFill rotWithShape="1">
          <a:blip r:embed="rId3"/>
          <a:srcRect l="3643" t="19987" r="19291" b="69021"/>
          <a:stretch/>
        </p:blipFill>
        <p:spPr>
          <a:xfrm>
            <a:off x="200723" y="6099011"/>
            <a:ext cx="3432888" cy="692083"/>
          </a:xfrm>
          <a:prstGeom prst="rect">
            <a:avLst/>
          </a:prstGeom>
        </p:spPr>
      </p:pic>
    </p:spTree>
    <p:extLst>
      <p:ext uri="{BB962C8B-B14F-4D97-AF65-F5344CB8AC3E}">
        <p14:creationId xmlns:p14="http://schemas.microsoft.com/office/powerpoint/2010/main" val="103921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5CBC-39AF-47DA-BA4C-7BFFC61C1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59B5DA-81B8-47A4-A98C-2A5F49579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415B3A-780E-4398-8E68-4D32981A39EA}"/>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5" name="Footer Placeholder 4">
            <a:extLst>
              <a:ext uri="{FF2B5EF4-FFF2-40B4-BE49-F238E27FC236}">
                <a16:creationId xmlns:a16="http://schemas.microsoft.com/office/drawing/2014/main" id="{5D4583FE-A3E0-4A82-83AB-5D0017027F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C27BD7-4CE9-479D-A720-97CBCDB375E0}"/>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71734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DE6B2-1A35-4689-B504-EEC265B97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F96BAB-02F7-4D69-8448-FE1E14E19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EBA6A-4766-4470-9411-B6AB069E68C1}"/>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5" name="Footer Placeholder 4">
            <a:extLst>
              <a:ext uri="{FF2B5EF4-FFF2-40B4-BE49-F238E27FC236}">
                <a16:creationId xmlns:a16="http://schemas.microsoft.com/office/drawing/2014/main" id="{82A0F6EE-C8D3-4DF1-A4B4-2720473813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A667BA-6EDA-4F39-8485-AC32AD638EE4}"/>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453435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EF6F2-758C-4A7F-9AE0-4842F9180A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6B2656-B6C9-4311-9CF3-D1175DA5DA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42A1FB-A55F-4447-AFBE-EFA5E6976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219434-57EC-413D-B595-C0D8EDEDAAD2}"/>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6" name="Footer Placeholder 5">
            <a:extLst>
              <a:ext uri="{FF2B5EF4-FFF2-40B4-BE49-F238E27FC236}">
                <a16:creationId xmlns:a16="http://schemas.microsoft.com/office/drawing/2014/main" id="{3DE3A52D-07C3-4F6B-98AE-A7C1C3F67A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9B8555-3DD6-4F4F-B7D7-4D796C5CBC6F}"/>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912760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8F34-B3B1-425D-8631-ECC06D89FB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37C6E-8696-4D60-8A7B-2C0CB3CDF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BE2CF6-9819-46E4-ACF0-53E362609B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0E06AD-69EA-4F42-B92A-91B32416EE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1CE41-0D80-42EB-BDFE-17B2EBF4B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28AD1F3-5CEB-4CBA-9171-A961FA847F69}"/>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8" name="Footer Placeholder 7">
            <a:extLst>
              <a:ext uri="{FF2B5EF4-FFF2-40B4-BE49-F238E27FC236}">
                <a16:creationId xmlns:a16="http://schemas.microsoft.com/office/drawing/2014/main" id="{973D7E07-866B-4FEF-A241-3BC3E3E2430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0DA200-C9B7-48B7-95DF-3F272D035C95}"/>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17635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5709-AF64-4579-A458-E517406E11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08DC36-2039-4BEA-B943-1241BE442DCB}"/>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4" name="Footer Placeholder 3">
            <a:extLst>
              <a:ext uri="{FF2B5EF4-FFF2-40B4-BE49-F238E27FC236}">
                <a16:creationId xmlns:a16="http://schemas.microsoft.com/office/drawing/2014/main" id="{09905184-471B-4601-9853-65D4AC424D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8C88D1-35E3-47D2-933A-E1E09AE0DCDA}"/>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422796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71285-F479-4424-A513-3FC663597ECB}"/>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3" name="Footer Placeholder 2">
            <a:extLst>
              <a:ext uri="{FF2B5EF4-FFF2-40B4-BE49-F238E27FC236}">
                <a16:creationId xmlns:a16="http://schemas.microsoft.com/office/drawing/2014/main" id="{1C027E3F-30FD-42CA-AE54-275AA34B0E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F166C-2CB4-49CB-8168-C0DC1BCC38C7}"/>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18251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76667-DE71-44FE-B240-D61992ABA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5DD17F6-A504-4ABA-B49A-54A6ACFB21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B2B77D-A9D4-45F0-845C-DD1F9BF15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58BE3-E56D-49C8-B35E-628E39096254}"/>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6" name="Footer Placeholder 5">
            <a:extLst>
              <a:ext uri="{FF2B5EF4-FFF2-40B4-BE49-F238E27FC236}">
                <a16:creationId xmlns:a16="http://schemas.microsoft.com/office/drawing/2014/main" id="{2659232F-6D84-44D0-9DF3-98EE66D5DC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223C6-5333-421B-BE23-2E7CC62B7066}"/>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6000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9C98B-DD0B-4D59-BCAF-4984F8130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ABCF166-A8A2-4B49-8429-1165E829A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9007B3-D5F1-4D8F-A470-830C164DE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2B096-589A-4689-B30A-A236033A1423}"/>
              </a:ext>
            </a:extLst>
          </p:cNvPr>
          <p:cNvSpPr>
            <a:spLocks noGrp="1"/>
          </p:cNvSpPr>
          <p:nvPr>
            <p:ph type="dt" sz="half" idx="10"/>
          </p:nvPr>
        </p:nvSpPr>
        <p:spPr/>
        <p:txBody>
          <a:bodyPr/>
          <a:lstStyle/>
          <a:p>
            <a:fld id="{23C91268-1211-48B9-8B77-FE344675B2C8}" type="datetimeFigureOut">
              <a:rPr lang="en-GB" smtClean="0"/>
              <a:t>24/09/2021</a:t>
            </a:fld>
            <a:endParaRPr lang="en-GB"/>
          </a:p>
        </p:txBody>
      </p:sp>
      <p:sp>
        <p:nvSpPr>
          <p:cNvPr id="6" name="Footer Placeholder 5">
            <a:extLst>
              <a:ext uri="{FF2B5EF4-FFF2-40B4-BE49-F238E27FC236}">
                <a16:creationId xmlns:a16="http://schemas.microsoft.com/office/drawing/2014/main" id="{EED061B7-5DC3-4065-9768-F8B257CF3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971CE8-5B89-42B9-AE54-39C7C22623EC}"/>
              </a:ext>
            </a:extLst>
          </p:cNvPr>
          <p:cNvSpPr>
            <a:spLocks noGrp="1"/>
          </p:cNvSpPr>
          <p:nvPr>
            <p:ph type="sldNum" sz="quarter" idx="12"/>
          </p:nvPr>
        </p:nvSpPr>
        <p:spPr/>
        <p:txBody>
          <a:bodyPr/>
          <a:lstStyle/>
          <a:p>
            <a:fld id="{19CCC859-1D34-4719-A88B-FF940B5A3B6E}" type="slidenum">
              <a:rPr lang="en-GB" smtClean="0"/>
              <a:t>‹#›</a:t>
            </a:fld>
            <a:endParaRPr lang="en-GB"/>
          </a:p>
        </p:txBody>
      </p:sp>
    </p:spTree>
    <p:extLst>
      <p:ext uri="{BB962C8B-B14F-4D97-AF65-F5344CB8AC3E}">
        <p14:creationId xmlns:p14="http://schemas.microsoft.com/office/powerpoint/2010/main" val="2572865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03BDA4-D578-4750-8052-AD42805188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2FF77-383A-49B4-AD9F-360EC0A7D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3AF95-505D-4D8E-921B-4B4A9D7A0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91268-1211-48B9-8B77-FE344675B2C8}" type="datetimeFigureOut">
              <a:rPr lang="en-GB" smtClean="0"/>
              <a:t>24/09/2021</a:t>
            </a:fld>
            <a:endParaRPr lang="en-GB"/>
          </a:p>
        </p:txBody>
      </p:sp>
      <p:sp>
        <p:nvSpPr>
          <p:cNvPr id="5" name="Footer Placeholder 4">
            <a:extLst>
              <a:ext uri="{FF2B5EF4-FFF2-40B4-BE49-F238E27FC236}">
                <a16:creationId xmlns:a16="http://schemas.microsoft.com/office/drawing/2014/main" id="{741150F7-4567-4C0F-ABAF-30519D7C0A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C3DC8-6A17-41F0-B1D3-59AC9F342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C859-1D34-4719-A88B-FF940B5A3B6E}" type="slidenum">
              <a:rPr lang="en-GB" smtClean="0"/>
              <a:t>‹#›</a:t>
            </a:fld>
            <a:endParaRPr lang="en-GB"/>
          </a:p>
        </p:txBody>
      </p:sp>
    </p:spTree>
    <p:extLst>
      <p:ext uri="{BB962C8B-B14F-4D97-AF65-F5344CB8AC3E}">
        <p14:creationId xmlns:p14="http://schemas.microsoft.com/office/powerpoint/2010/main" val="80360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parentsafe.lgfl.net/digital-family-agreemen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oingtoofar.lgfl.org.uk/believeit.html"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lgfl.net/online-safety/resource-centre?s=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gfl.net/online-safety/resource-centre?s=16"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goingtoofar.lgfl.org.uk/default.html"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goingtoofar.lgfl.org.uk/takingastand.html"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s://goingtoofar.lgfl.org.uk/default.html" TargetMode="Externa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ofcom.org.uk/__data/assets/pdf_file/0013/220414/online-nation-2021-report.pdf" TargetMode="Externa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hyperlink" Target="https://parentsafe.lgfl.net/digital-family-agreement"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parentsafe.lgfl.net/digital-family-agreement"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ww.lgfl.net/online-safety/resource-centre?s=32"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internetmatters.org/parental-control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hyperlink" Target="https://www.lgfl.net/online-safety/resource-centre?s=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D4DC7-73B7-4BA4-8DE4-3AB10B65D7AE}"/>
              </a:ext>
            </a:extLst>
          </p:cNvPr>
          <p:cNvSpPr/>
          <p:nvPr/>
        </p:nvSpPr>
        <p:spPr>
          <a:xfrm>
            <a:off x="8208355" y="294326"/>
            <a:ext cx="3899498" cy="2371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Rectangle 7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86D5B20-5CFD-4B42-BFC2-E310FB25A00A}"/>
              </a:ext>
            </a:extLst>
          </p:cNvPr>
          <p:cNvSpPr txBox="1"/>
          <p:nvPr/>
        </p:nvSpPr>
        <p:spPr>
          <a:xfrm>
            <a:off x="4616138" y="4975868"/>
            <a:ext cx="7184435" cy="15019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500" kern="1200" dirty="0">
                <a:solidFill>
                  <a:srgbClr val="FFFFFF"/>
                </a:solidFill>
                <a:latin typeface="+mj-lt"/>
                <a:ea typeface="+mj-ea"/>
                <a:cs typeface="+mj-cs"/>
              </a:rPr>
              <a:t>Children and parents: Media Use and Attitudes report 2020/2021 and Online Nation 2021 </a:t>
            </a:r>
          </a:p>
        </p:txBody>
      </p:sp>
      <p:cxnSp>
        <p:nvCxnSpPr>
          <p:cNvPr id="1039" name="Straight Connector 74">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1F83A97F-0EAF-4AFF-9834-C8684908CD37}"/>
              </a:ext>
            </a:extLst>
          </p:cNvPr>
          <p:cNvSpPr/>
          <p:nvPr/>
        </p:nvSpPr>
        <p:spPr>
          <a:xfrm>
            <a:off x="4616138" y="4880325"/>
            <a:ext cx="6947212" cy="710543"/>
          </a:xfrm>
          <a:prstGeom prst="rect">
            <a:avLst/>
          </a:prstGeom>
        </p:spPr>
        <p:txBody>
          <a:bodyPr vert="horz" lIns="91440" tIns="45720" rIns="91440" bIns="45720" rtlCol="0" anchor="b">
            <a:normAutofit fontScale="92500"/>
          </a:bodyPr>
          <a:lstStyle/>
          <a:p>
            <a:pPr>
              <a:lnSpc>
                <a:spcPct val="90000"/>
              </a:lnSpc>
              <a:spcBef>
                <a:spcPct val="0"/>
              </a:spcBef>
              <a:spcAft>
                <a:spcPts val="600"/>
              </a:spcAft>
            </a:pPr>
            <a:r>
              <a:rPr lang="en-US" sz="2800" b="1" dirty="0">
                <a:solidFill>
                  <a:schemeClr val="bg1"/>
                </a:solidFill>
              </a:rPr>
              <a:t>Parent Ofcom Starter activity from LGfL DigiSafe</a:t>
            </a:r>
            <a:endParaRPr lang="en-US" sz="2800" dirty="0">
              <a:solidFill>
                <a:schemeClr val="bg1"/>
              </a:solidFill>
            </a:endParaRPr>
          </a:p>
        </p:txBody>
      </p:sp>
      <p:pic>
        <p:nvPicPr>
          <p:cNvPr id="14" name="Picture 13" descr="Chart, bar chart&#10;&#10;Description automatically generated">
            <a:extLst>
              <a:ext uri="{FF2B5EF4-FFF2-40B4-BE49-F238E27FC236}">
                <a16:creationId xmlns:a16="http://schemas.microsoft.com/office/drawing/2014/main" id="{ACFF094C-0612-4DD5-82CB-1438622AE3C7}"/>
              </a:ext>
            </a:extLst>
          </p:cNvPr>
          <p:cNvPicPr>
            <a:picLocks noChangeAspect="1"/>
          </p:cNvPicPr>
          <p:nvPr/>
        </p:nvPicPr>
        <p:blipFill rotWithShape="1">
          <a:blip r:embed="rId3"/>
          <a:srcRect l="5618" t="16777" r="36025" b="5556"/>
          <a:stretch/>
        </p:blipFill>
        <p:spPr>
          <a:xfrm>
            <a:off x="5488679" y="2358829"/>
            <a:ext cx="3122204" cy="2033872"/>
          </a:xfrm>
          <a:prstGeom prst="rect">
            <a:avLst/>
          </a:prstGeom>
          <a:effectLst>
            <a:softEdge rad="12700"/>
          </a:effectLst>
        </p:spPr>
      </p:pic>
      <p:pic>
        <p:nvPicPr>
          <p:cNvPr id="15" name="Picture 14" descr="Diagram&#10;&#10;Description automatically generated">
            <a:extLst>
              <a:ext uri="{FF2B5EF4-FFF2-40B4-BE49-F238E27FC236}">
                <a16:creationId xmlns:a16="http://schemas.microsoft.com/office/drawing/2014/main" id="{5AEFD73F-AF7D-40DD-A298-53E0BFA74140}"/>
              </a:ext>
            </a:extLst>
          </p:cNvPr>
          <p:cNvPicPr>
            <a:picLocks noChangeAspect="1"/>
          </p:cNvPicPr>
          <p:nvPr/>
        </p:nvPicPr>
        <p:blipFill>
          <a:blip r:embed="rId4"/>
          <a:stretch>
            <a:fillRect/>
          </a:stretch>
        </p:blipFill>
        <p:spPr>
          <a:xfrm>
            <a:off x="3879322" y="220460"/>
            <a:ext cx="4483504" cy="1771323"/>
          </a:xfrm>
          <a:prstGeom prst="rect">
            <a:avLst/>
          </a:prstGeom>
          <a:effectLst>
            <a:outerShdw blurRad="50800" dist="38100" dir="8100000" algn="tr" rotWithShape="0">
              <a:prstClr val="black">
                <a:alpha val="40000"/>
              </a:prstClr>
            </a:outerShdw>
          </a:effectLst>
        </p:spPr>
      </p:pic>
      <p:pic>
        <p:nvPicPr>
          <p:cNvPr id="19" name="Picture 18" descr="Text&#10;&#10;Description automatically generated with low confidence">
            <a:extLst>
              <a:ext uri="{FF2B5EF4-FFF2-40B4-BE49-F238E27FC236}">
                <a16:creationId xmlns:a16="http://schemas.microsoft.com/office/drawing/2014/main" id="{1472FD9B-FCB2-464A-BCBF-87BF8CE4C4BC}"/>
              </a:ext>
            </a:extLst>
          </p:cNvPr>
          <p:cNvPicPr>
            <a:picLocks noChangeAspect="1"/>
          </p:cNvPicPr>
          <p:nvPr/>
        </p:nvPicPr>
        <p:blipFill rotWithShape="1">
          <a:blip r:embed="rId5"/>
          <a:srcRect l="42269"/>
          <a:stretch/>
        </p:blipFill>
        <p:spPr>
          <a:xfrm rot="626960">
            <a:off x="9050838" y="2865422"/>
            <a:ext cx="2310992" cy="1994508"/>
          </a:xfrm>
          <a:prstGeom prst="rect">
            <a:avLst/>
          </a:prstGeom>
          <a:effectLst>
            <a:outerShdw blurRad="50800" dist="38100" dir="5400000" algn="t" rotWithShape="0">
              <a:prstClr val="black">
                <a:alpha val="40000"/>
              </a:prstClr>
            </a:outerShdw>
          </a:effectLst>
        </p:spPr>
      </p:pic>
      <p:grpSp>
        <p:nvGrpSpPr>
          <p:cNvPr id="17" name="Group 16">
            <a:extLst>
              <a:ext uri="{FF2B5EF4-FFF2-40B4-BE49-F238E27FC236}">
                <a16:creationId xmlns:a16="http://schemas.microsoft.com/office/drawing/2014/main" id="{A40EBCA8-2BCE-424B-AF70-E73AFB2BC023}"/>
              </a:ext>
            </a:extLst>
          </p:cNvPr>
          <p:cNvGrpSpPr/>
          <p:nvPr/>
        </p:nvGrpSpPr>
        <p:grpSpPr>
          <a:xfrm rot="21004044">
            <a:off x="446459" y="319420"/>
            <a:ext cx="3202419" cy="2950248"/>
            <a:chOff x="648630" y="519764"/>
            <a:chExt cx="4709266" cy="3576857"/>
          </a:xfrm>
        </p:grpSpPr>
        <p:pic>
          <p:nvPicPr>
            <p:cNvPr id="21" name="Picture 20" descr="Text&#10;&#10;Description automatically generated">
              <a:extLst>
                <a:ext uri="{FF2B5EF4-FFF2-40B4-BE49-F238E27FC236}">
                  <a16:creationId xmlns:a16="http://schemas.microsoft.com/office/drawing/2014/main" id="{316BB5C1-7131-4053-82DE-FB70F93C3B52}"/>
                </a:ext>
              </a:extLst>
            </p:cNvPr>
            <p:cNvPicPr>
              <a:picLocks noChangeAspect="1"/>
            </p:cNvPicPr>
            <p:nvPr/>
          </p:nvPicPr>
          <p:blipFill>
            <a:blip r:embed="rId6"/>
            <a:stretch>
              <a:fillRect/>
            </a:stretch>
          </p:blipFill>
          <p:spPr>
            <a:xfrm>
              <a:off x="648630" y="791538"/>
              <a:ext cx="4709266" cy="3305083"/>
            </a:xfrm>
            <a:prstGeom prst="rect">
              <a:avLst/>
            </a:prstGeom>
          </p:spPr>
        </p:pic>
        <p:pic>
          <p:nvPicPr>
            <p:cNvPr id="22" name="Picture 21">
              <a:extLst>
                <a:ext uri="{FF2B5EF4-FFF2-40B4-BE49-F238E27FC236}">
                  <a16:creationId xmlns:a16="http://schemas.microsoft.com/office/drawing/2014/main" id="{E546DB42-2182-412A-83E9-2DA3F314C6E8}"/>
                </a:ext>
              </a:extLst>
            </p:cNvPr>
            <p:cNvPicPr>
              <a:picLocks noChangeAspect="1"/>
            </p:cNvPicPr>
            <p:nvPr/>
          </p:nvPicPr>
          <p:blipFill>
            <a:blip r:embed="rId7"/>
            <a:stretch>
              <a:fillRect/>
            </a:stretch>
          </p:blipFill>
          <p:spPr>
            <a:xfrm>
              <a:off x="648630" y="519764"/>
              <a:ext cx="4655041" cy="283575"/>
            </a:xfrm>
            <a:prstGeom prst="rect">
              <a:avLst/>
            </a:prstGeom>
          </p:spPr>
        </p:pic>
      </p:grpSp>
      <p:pic>
        <p:nvPicPr>
          <p:cNvPr id="23" name="Picture 22" descr="Text&#10;&#10;Description automatically generated">
            <a:extLst>
              <a:ext uri="{FF2B5EF4-FFF2-40B4-BE49-F238E27FC236}">
                <a16:creationId xmlns:a16="http://schemas.microsoft.com/office/drawing/2014/main" id="{36688AD4-4607-4372-93A3-F8AAFDF89548}"/>
              </a:ext>
            </a:extLst>
          </p:cNvPr>
          <p:cNvPicPr>
            <a:picLocks noChangeAspect="1"/>
          </p:cNvPicPr>
          <p:nvPr/>
        </p:nvPicPr>
        <p:blipFill rotWithShape="1">
          <a:blip r:embed="rId8"/>
          <a:srcRect l="22267" t="15672" r="1844" b="3644"/>
          <a:stretch/>
        </p:blipFill>
        <p:spPr>
          <a:xfrm>
            <a:off x="383689" y="3745076"/>
            <a:ext cx="3320819" cy="2221805"/>
          </a:xfrm>
          <a:prstGeom prst="rect">
            <a:avLst/>
          </a:prstGeom>
        </p:spPr>
      </p:pic>
      <p:pic>
        <p:nvPicPr>
          <p:cNvPr id="18" name="Picture 17" descr="A picture containing diagram&#10;&#10;Description automatically generated">
            <a:extLst>
              <a:ext uri="{FF2B5EF4-FFF2-40B4-BE49-F238E27FC236}">
                <a16:creationId xmlns:a16="http://schemas.microsoft.com/office/drawing/2014/main" id="{76FD7CFA-86C9-43A1-B30D-3D43F09E285C}"/>
              </a:ext>
            </a:extLst>
          </p:cNvPr>
          <p:cNvPicPr>
            <a:picLocks noChangeAspect="1"/>
          </p:cNvPicPr>
          <p:nvPr/>
        </p:nvPicPr>
        <p:blipFill rotWithShape="1">
          <a:blip r:embed="rId9"/>
          <a:srcRect l="6144" t="57943" r="8717"/>
          <a:stretch/>
        </p:blipFill>
        <p:spPr>
          <a:xfrm>
            <a:off x="8558595" y="240313"/>
            <a:ext cx="3417390" cy="810292"/>
          </a:xfrm>
          <a:prstGeom prst="rect">
            <a:avLst/>
          </a:prstGeom>
        </p:spPr>
      </p:pic>
      <p:pic>
        <p:nvPicPr>
          <p:cNvPr id="20" name="Picture 19" descr="A cup of coffee on a computer&#10;&#10;Description automatically generated with medium confidence">
            <a:extLst>
              <a:ext uri="{FF2B5EF4-FFF2-40B4-BE49-F238E27FC236}">
                <a16:creationId xmlns:a16="http://schemas.microsoft.com/office/drawing/2014/main" id="{2F3E5407-A881-4464-8CE2-EF5E73DC6720}"/>
              </a:ext>
            </a:extLst>
          </p:cNvPr>
          <p:cNvPicPr>
            <a:picLocks noChangeAspect="1"/>
          </p:cNvPicPr>
          <p:nvPr/>
        </p:nvPicPr>
        <p:blipFill rotWithShape="1">
          <a:blip r:embed="rId10"/>
          <a:srcRect t="13392" r="-1" b="3360"/>
          <a:stretch/>
        </p:blipFill>
        <p:spPr>
          <a:xfrm>
            <a:off x="10220240" y="1141364"/>
            <a:ext cx="1549816" cy="154513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6" name="Picture 15" descr="Chart, bar chart&#10;&#10;Description automatically generated">
            <a:extLst>
              <a:ext uri="{FF2B5EF4-FFF2-40B4-BE49-F238E27FC236}">
                <a16:creationId xmlns:a16="http://schemas.microsoft.com/office/drawing/2014/main" id="{283FE6D8-2984-4562-9330-615386A0136D}"/>
              </a:ext>
            </a:extLst>
          </p:cNvPr>
          <p:cNvPicPr>
            <a:picLocks noChangeAspect="1"/>
          </p:cNvPicPr>
          <p:nvPr/>
        </p:nvPicPr>
        <p:blipFill rotWithShape="1">
          <a:blip r:embed="rId3"/>
          <a:srcRect l="71638" t="21016" r="667" b="7469"/>
          <a:stretch/>
        </p:blipFill>
        <p:spPr>
          <a:xfrm rot="20495935">
            <a:off x="3859163" y="2463342"/>
            <a:ext cx="1493901" cy="1888171"/>
          </a:xfrm>
          <a:prstGeom prst="rect">
            <a:avLst/>
          </a:prstGeom>
        </p:spPr>
      </p:pic>
    </p:spTree>
    <p:extLst>
      <p:ext uri="{BB962C8B-B14F-4D97-AF65-F5344CB8AC3E}">
        <p14:creationId xmlns:p14="http://schemas.microsoft.com/office/powerpoint/2010/main" val="281731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F144A5-D031-49D8-945C-526C17B1E028}"/>
              </a:ext>
            </a:extLst>
          </p:cNvPr>
          <p:cNvSpPr/>
          <p:nvPr/>
        </p:nvSpPr>
        <p:spPr>
          <a:xfrm>
            <a:off x="10149245" y="230345"/>
            <a:ext cx="1904691" cy="2323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1798443-7EB3-4698-9C45-EA843368FDE3}"/>
              </a:ext>
            </a:extLst>
          </p:cNvPr>
          <p:cNvSpPr txBox="1"/>
          <p:nvPr/>
        </p:nvSpPr>
        <p:spPr>
          <a:xfrm>
            <a:off x="465241" y="1186097"/>
            <a:ext cx="4902496" cy="3600986"/>
          </a:xfrm>
          <a:prstGeom prst="rect">
            <a:avLst/>
          </a:prstGeom>
          <a:noFill/>
        </p:spPr>
        <p:txBody>
          <a:bodyPr wrap="square" rtlCol="0">
            <a:spAutoFit/>
          </a:bodyPr>
          <a:lstStyle/>
          <a:p>
            <a:r>
              <a:rPr lang="en-GB" sz="2400" b="1" dirty="0"/>
              <a:t>Why not have a family agreement to: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clarify</a:t>
            </a:r>
            <a:r>
              <a:rPr lang="en-GB" sz="2000" dirty="0"/>
              <a:t> what is allowed...or not</a:t>
            </a:r>
          </a:p>
          <a:p>
            <a:endParaRPr lang="en-GB" sz="2000" dirty="0"/>
          </a:p>
          <a:p>
            <a:pPr marL="342900" indent="-342900">
              <a:buFont typeface="Arial" panose="020B0604020202020204" pitchFamily="34" charset="0"/>
              <a:buChar char="•"/>
            </a:pPr>
            <a:r>
              <a:rPr lang="en-GB" sz="2000" b="1" dirty="0"/>
              <a:t>establish</a:t>
            </a:r>
            <a:r>
              <a:rPr lang="en-GB" sz="2000" dirty="0"/>
              <a:t> ground rules like no phones at the table or in the bedroom at night-time</a:t>
            </a:r>
          </a:p>
          <a:p>
            <a:endParaRPr lang="en-GB" sz="2000" dirty="0"/>
          </a:p>
          <a:p>
            <a:pPr marL="342900" indent="-342900">
              <a:buFont typeface="Arial" panose="020B0604020202020204" pitchFamily="34" charset="0"/>
              <a:buChar char="•"/>
            </a:pPr>
            <a:r>
              <a:rPr lang="en-GB" sz="2000" b="1" dirty="0"/>
              <a:t>agree</a:t>
            </a:r>
            <a:r>
              <a:rPr lang="en-GB" sz="2000" dirty="0"/>
              <a:t> shared expectations to reduce arguments and keep everyone safe &amp; healthy</a:t>
            </a:r>
          </a:p>
          <a:p>
            <a:endParaRPr lang="en-GB" sz="2400" b="1" dirty="0"/>
          </a:p>
        </p:txBody>
      </p:sp>
      <p:pic>
        <p:nvPicPr>
          <p:cNvPr id="7" name="Picture 6" descr="A picture containing text&#10;&#10;Description automatically generated">
            <a:extLst>
              <a:ext uri="{FF2B5EF4-FFF2-40B4-BE49-F238E27FC236}">
                <a16:creationId xmlns:a16="http://schemas.microsoft.com/office/drawing/2014/main" id="{4D451099-42BC-49D4-BC3E-355B75E87FB9}"/>
              </a:ext>
            </a:extLst>
          </p:cNvPr>
          <p:cNvPicPr>
            <a:picLocks noChangeAspect="1"/>
          </p:cNvPicPr>
          <p:nvPr/>
        </p:nvPicPr>
        <p:blipFill>
          <a:blip r:embed="rId3"/>
          <a:stretch>
            <a:fillRect/>
          </a:stretch>
        </p:blipFill>
        <p:spPr>
          <a:xfrm>
            <a:off x="5593784" y="1240631"/>
            <a:ext cx="5612377" cy="3958271"/>
          </a:xfrm>
          <a:prstGeom prst="rect">
            <a:avLst/>
          </a:prstGeom>
        </p:spPr>
      </p:pic>
      <p:sp>
        <p:nvSpPr>
          <p:cNvPr id="8" name="TextBox 7">
            <a:extLst>
              <a:ext uri="{FF2B5EF4-FFF2-40B4-BE49-F238E27FC236}">
                <a16:creationId xmlns:a16="http://schemas.microsoft.com/office/drawing/2014/main" id="{18E08B5F-C18F-4EDB-A30B-F2E576142D71}"/>
              </a:ext>
            </a:extLst>
          </p:cNvPr>
          <p:cNvSpPr txBox="1"/>
          <p:nvPr/>
        </p:nvSpPr>
        <p:spPr>
          <a:xfrm>
            <a:off x="4429902" y="5337650"/>
            <a:ext cx="8083015" cy="461665"/>
          </a:xfrm>
          <a:prstGeom prst="rect">
            <a:avLst/>
          </a:prstGeom>
          <a:noFill/>
        </p:spPr>
        <p:txBody>
          <a:bodyPr wrap="square">
            <a:spAutoFit/>
          </a:bodyPr>
          <a:lstStyle/>
          <a:p>
            <a:r>
              <a:rPr lang="en-GB" sz="2400" dirty="0"/>
              <a:t>Download it at </a:t>
            </a:r>
            <a:r>
              <a:rPr lang="en-GB" sz="2400" dirty="0">
                <a:hlinkClick r:id="rId4"/>
              </a:rPr>
              <a:t>parentsafe.lgfl.net/digital-family-agreement</a:t>
            </a:r>
            <a:endParaRPr lang="en-GB" sz="2400" dirty="0"/>
          </a:p>
        </p:txBody>
      </p:sp>
      <p:sp>
        <p:nvSpPr>
          <p:cNvPr id="10" name="TextBox 9">
            <a:extLst>
              <a:ext uri="{FF2B5EF4-FFF2-40B4-BE49-F238E27FC236}">
                <a16:creationId xmlns:a16="http://schemas.microsoft.com/office/drawing/2014/main" id="{8C0C8C53-366D-4AF8-9121-08C9910E049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331472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8074F7-9091-4083-A2E2-10067606E813}"/>
              </a:ext>
            </a:extLst>
          </p:cNvPr>
          <p:cNvSpPr txBox="1"/>
          <p:nvPr/>
        </p:nvSpPr>
        <p:spPr>
          <a:xfrm>
            <a:off x="641180" y="849333"/>
            <a:ext cx="8100436" cy="701200"/>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2500" b="1" dirty="0">
                <a:ea typeface="+mj-ea"/>
                <a:cs typeface="+mj-cs"/>
              </a:rPr>
              <a:t>Do your children </a:t>
            </a:r>
            <a:r>
              <a:rPr lang="en-US" sz="2500" b="1" dirty="0">
                <a:solidFill>
                  <a:srgbClr val="FF0000"/>
                </a:solidFill>
                <a:ea typeface="+mj-ea"/>
                <a:cs typeface="+mj-cs"/>
              </a:rPr>
              <a:t>trust</a:t>
            </a:r>
            <a:r>
              <a:rPr lang="en-US" sz="2500" b="1" dirty="0">
                <a:ea typeface="+mj-ea"/>
                <a:cs typeface="+mj-cs"/>
              </a:rPr>
              <a:t> everything they see online?</a:t>
            </a:r>
          </a:p>
          <a:p>
            <a:pPr>
              <a:lnSpc>
                <a:spcPct val="90000"/>
              </a:lnSpc>
              <a:spcBef>
                <a:spcPct val="0"/>
              </a:spcBef>
              <a:spcAft>
                <a:spcPts val="600"/>
              </a:spcAft>
            </a:pPr>
            <a:r>
              <a:rPr lang="en-US" sz="2500" dirty="0">
                <a:ea typeface="+mj-ea"/>
                <a:cs typeface="+mj-cs"/>
              </a:rPr>
              <a:t>Try our Critical Thinking Quiz at </a:t>
            </a:r>
            <a:r>
              <a:rPr lang="en-US" sz="2500" dirty="0">
                <a:ea typeface="+mj-ea"/>
                <a:cs typeface="+mj-cs"/>
                <a:hlinkClick r:id="rId3"/>
              </a:rPr>
              <a:t>believe.lgfl.net  </a:t>
            </a:r>
            <a:endParaRPr lang="en-US" sz="2500" dirty="0">
              <a:ea typeface="+mj-ea"/>
              <a:cs typeface="+mj-cs"/>
            </a:endParaRPr>
          </a:p>
        </p:txBody>
      </p:sp>
      <p:sp>
        <p:nvSpPr>
          <p:cNvPr id="13" name="Rectangle 1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834775F0-0A08-4540-AEB3-80FB6CD9A65A}"/>
              </a:ext>
            </a:extLst>
          </p:cNvPr>
          <p:cNvPicPr>
            <a:picLocks noChangeAspect="1"/>
          </p:cNvPicPr>
          <p:nvPr/>
        </p:nvPicPr>
        <p:blipFill>
          <a:blip r:embed="rId4"/>
          <a:stretch>
            <a:fillRect/>
          </a:stretch>
        </p:blipFill>
        <p:spPr>
          <a:xfrm>
            <a:off x="641180" y="2858709"/>
            <a:ext cx="4974336" cy="3059216"/>
          </a:xfrm>
          <a:prstGeom prst="rect">
            <a:avLst/>
          </a:prstGeom>
        </p:spPr>
      </p:pic>
      <p:sp>
        <p:nvSpPr>
          <p:cNvPr id="17"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iagram&#10;&#10;Description automatically generated">
            <a:extLst>
              <a:ext uri="{FF2B5EF4-FFF2-40B4-BE49-F238E27FC236}">
                <a16:creationId xmlns:a16="http://schemas.microsoft.com/office/drawing/2014/main" id="{D061E75F-F506-4310-8F24-4BBEE0A34B0E}"/>
              </a:ext>
            </a:extLst>
          </p:cNvPr>
          <p:cNvPicPr>
            <a:picLocks noChangeAspect="1"/>
          </p:cNvPicPr>
          <p:nvPr/>
        </p:nvPicPr>
        <p:blipFill>
          <a:blip r:embed="rId5"/>
          <a:stretch>
            <a:fillRect/>
          </a:stretch>
        </p:blipFill>
        <p:spPr>
          <a:xfrm>
            <a:off x="6576484" y="3194477"/>
            <a:ext cx="4974336" cy="2387680"/>
          </a:xfrm>
          <a:prstGeom prst="rect">
            <a:avLst/>
          </a:prstGeom>
        </p:spPr>
      </p:pic>
      <p:sp>
        <p:nvSpPr>
          <p:cNvPr id="14" name="TextBox 13">
            <a:extLst>
              <a:ext uri="{FF2B5EF4-FFF2-40B4-BE49-F238E27FC236}">
                <a16:creationId xmlns:a16="http://schemas.microsoft.com/office/drawing/2014/main" id="{2BC088FA-D3EA-4B50-965F-A2940C43526A}"/>
              </a:ext>
            </a:extLst>
          </p:cNvPr>
          <p:cNvSpPr txBox="1"/>
          <p:nvPr/>
        </p:nvSpPr>
        <p:spPr>
          <a:xfrm>
            <a:off x="8692238" y="6365557"/>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411784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614838" y="667392"/>
            <a:ext cx="10409835" cy="461665"/>
          </a:xfrm>
          <a:prstGeom prst="rect">
            <a:avLst/>
          </a:prstGeom>
          <a:noFill/>
        </p:spPr>
        <p:txBody>
          <a:bodyPr wrap="square" rtlCol="0">
            <a:spAutoFit/>
          </a:bodyPr>
          <a:lstStyle/>
          <a:p>
            <a:r>
              <a:rPr lang="en-GB" sz="2400" b="1" dirty="0"/>
              <a:t>Do they know who to </a:t>
            </a:r>
            <a:r>
              <a:rPr lang="en-GB" sz="2400" b="1" dirty="0">
                <a:solidFill>
                  <a:srgbClr val="FF0000"/>
                </a:solidFill>
              </a:rPr>
              <a:t>talk</a:t>
            </a:r>
            <a:r>
              <a:rPr lang="en-GB" sz="2400" b="1" dirty="0"/>
              <a:t> to or how to </a:t>
            </a:r>
            <a:r>
              <a:rPr lang="en-GB" sz="2400" b="1" dirty="0">
                <a:solidFill>
                  <a:srgbClr val="FF0000"/>
                </a:solidFill>
              </a:rPr>
              <a:t>report</a:t>
            </a:r>
            <a:r>
              <a:rPr lang="en-GB" sz="2400" b="1" dirty="0"/>
              <a:t> any concerns? </a:t>
            </a:r>
          </a:p>
        </p:txBody>
      </p:sp>
      <p:pic>
        <p:nvPicPr>
          <p:cNvPr id="6" name="Picture 5" descr="Text&#10;&#10;Description automatically generated with low confidence">
            <a:extLst>
              <a:ext uri="{FF2B5EF4-FFF2-40B4-BE49-F238E27FC236}">
                <a16:creationId xmlns:a16="http://schemas.microsoft.com/office/drawing/2014/main" id="{0CE9CA1F-B6DC-4EE7-8EF9-30FB831B3D72}"/>
              </a:ext>
            </a:extLst>
          </p:cNvPr>
          <p:cNvPicPr>
            <a:picLocks noChangeAspect="1"/>
          </p:cNvPicPr>
          <p:nvPr/>
        </p:nvPicPr>
        <p:blipFill>
          <a:blip r:embed="rId3"/>
          <a:stretch>
            <a:fillRect/>
          </a:stretch>
        </p:blipFill>
        <p:spPr>
          <a:xfrm>
            <a:off x="1764043" y="1525111"/>
            <a:ext cx="6993126" cy="3484346"/>
          </a:xfrm>
          <a:prstGeom prst="rect">
            <a:avLst/>
          </a:prstGeom>
        </p:spPr>
      </p:pic>
      <p:sp>
        <p:nvSpPr>
          <p:cNvPr id="8" name="TextBox 7">
            <a:extLst>
              <a:ext uri="{FF2B5EF4-FFF2-40B4-BE49-F238E27FC236}">
                <a16:creationId xmlns:a16="http://schemas.microsoft.com/office/drawing/2014/main" id="{D88448D5-8330-45BC-BDE6-44B12F285B00}"/>
              </a:ext>
            </a:extLst>
          </p:cNvPr>
          <p:cNvSpPr txBox="1"/>
          <p:nvPr/>
        </p:nvSpPr>
        <p:spPr>
          <a:xfrm>
            <a:off x="1610480" y="5241926"/>
            <a:ext cx="9102880" cy="646331"/>
          </a:xfrm>
          <a:prstGeom prst="rect">
            <a:avLst/>
          </a:prstGeom>
          <a:noFill/>
        </p:spPr>
        <p:txBody>
          <a:bodyPr wrap="square">
            <a:spAutoFit/>
          </a:bodyPr>
          <a:lstStyle/>
          <a:p>
            <a:r>
              <a:rPr lang="en-GB" sz="1800" dirty="0"/>
              <a:t>Go to </a:t>
            </a:r>
            <a:r>
              <a:rPr lang="en-GB" sz="1800" dirty="0">
                <a:hlinkClick r:id="rId4"/>
              </a:rPr>
              <a:t>reporting.lgfl.net </a:t>
            </a:r>
            <a:r>
              <a:rPr lang="en-GB" sz="1800" dirty="0"/>
              <a:t>to find out how to remove content from social media and where to report bullying, racial hatred, terrorism, sexual abuse and more</a:t>
            </a:r>
          </a:p>
        </p:txBody>
      </p:sp>
      <p:sp>
        <p:nvSpPr>
          <p:cNvPr id="9" name="TextBox 8">
            <a:extLst>
              <a:ext uri="{FF2B5EF4-FFF2-40B4-BE49-F238E27FC236}">
                <a16:creationId xmlns:a16="http://schemas.microsoft.com/office/drawing/2014/main" id="{5E073E8C-0698-43BC-9FAB-A0BB4C61B1E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124352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CF9CC3-700C-42AA-A736-CF685CD1DE66}"/>
              </a:ext>
            </a:extLst>
          </p:cNvPr>
          <p:cNvSpPr txBox="1"/>
          <p:nvPr/>
        </p:nvSpPr>
        <p:spPr>
          <a:xfrm>
            <a:off x="320172" y="903075"/>
            <a:ext cx="9075944" cy="461665"/>
          </a:xfrm>
          <a:prstGeom prst="rect">
            <a:avLst/>
          </a:prstGeom>
          <a:noFill/>
        </p:spPr>
        <p:txBody>
          <a:bodyPr wrap="square">
            <a:spAutoFit/>
          </a:bodyPr>
          <a:lstStyle/>
          <a:p>
            <a:r>
              <a:rPr lang="en-GB" sz="2400" dirty="0"/>
              <a:t> Visit </a:t>
            </a:r>
            <a:r>
              <a:rPr lang="en-GB" sz="2400" dirty="0">
                <a:hlinkClick r:id="rId3"/>
              </a:rPr>
              <a:t>gaming.lgfl.net </a:t>
            </a:r>
            <a:r>
              <a:rPr lang="en-GB" sz="2400" dirty="0"/>
              <a:t>for advice and activities to keep them safe</a:t>
            </a:r>
          </a:p>
        </p:txBody>
      </p:sp>
      <p:pic>
        <p:nvPicPr>
          <p:cNvPr id="13" name="Picture 12" descr="Text&#10;&#10;Description automatically generated">
            <a:extLst>
              <a:ext uri="{FF2B5EF4-FFF2-40B4-BE49-F238E27FC236}">
                <a16:creationId xmlns:a16="http://schemas.microsoft.com/office/drawing/2014/main" id="{F8303D78-1A76-4227-9C4F-9C1D3EF88BFE}"/>
              </a:ext>
            </a:extLst>
          </p:cNvPr>
          <p:cNvPicPr>
            <a:picLocks noChangeAspect="1"/>
          </p:cNvPicPr>
          <p:nvPr/>
        </p:nvPicPr>
        <p:blipFill>
          <a:blip r:embed="rId4"/>
          <a:stretch>
            <a:fillRect/>
          </a:stretch>
        </p:blipFill>
        <p:spPr>
          <a:xfrm>
            <a:off x="2339210" y="1712514"/>
            <a:ext cx="6566464" cy="4132129"/>
          </a:xfrm>
          <a:prstGeom prst="rect">
            <a:avLst/>
          </a:prstGeom>
        </p:spPr>
      </p:pic>
      <p:sp>
        <p:nvSpPr>
          <p:cNvPr id="7" name="TextBox 6">
            <a:extLst>
              <a:ext uri="{FF2B5EF4-FFF2-40B4-BE49-F238E27FC236}">
                <a16:creationId xmlns:a16="http://schemas.microsoft.com/office/drawing/2014/main" id="{9D2A8155-19D0-4BC2-BC4F-D621DDC8DB41}"/>
              </a:ext>
            </a:extLst>
          </p:cNvPr>
          <p:cNvSpPr txBox="1"/>
          <p:nvPr/>
        </p:nvSpPr>
        <p:spPr>
          <a:xfrm>
            <a:off x="392177" y="509499"/>
            <a:ext cx="9458960" cy="461665"/>
          </a:xfrm>
          <a:prstGeom prst="rect">
            <a:avLst/>
          </a:prstGeom>
          <a:noFill/>
        </p:spPr>
        <p:txBody>
          <a:bodyPr wrap="square" rtlCol="0">
            <a:spAutoFit/>
          </a:bodyPr>
          <a:lstStyle/>
          <a:p>
            <a:r>
              <a:rPr lang="en-GB" sz="2400" b="1" dirty="0"/>
              <a:t>Are you familiar with who they are in contact with whilst playing </a:t>
            </a:r>
            <a:r>
              <a:rPr lang="en-GB" sz="2400" b="1" dirty="0">
                <a:solidFill>
                  <a:srgbClr val="FF0000"/>
                </a:solidFill>
              </a:rPr>
              <a:t>games</a:t>
            </a:r>
            <a:r>
              <a:rPr lang="en-GB" sz="2400" b="1" dirty="0"/>
              <a:t>?</a:t>
            </a:r>
          </a:p>
        </p:txBody>
      </p:sp>
      <p:sp>
        <p:nvSpPr>
          <p:cNvPr id="8" name="TextBox 7">
            <a:extLst>
              <a:ext uri="{FF2B5EF4-FFF2-40B4-BE49-F238E27FC236}">
                <a16:creationId xmlns:a16="http://schemas.microsoft.com/office/drawing/2014/main" id="{AEB9A814-C207-4A86-9B1F-955D65F169F4}"/>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89871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558997" y="1093278"/>
            <a:ext cx="10409835" cy="461665"/>
          </a:xfrm>
          <a:prstGeom prst="rect">
            <a:avLst/>
          </a:prstGeom>
          <a:noFill/>
        </p:spPr>
        <p:txBody>
          <a:bodyPr wrap="square" rtlCol="0">
            <a:spAutoFit/>
          </a:bodyPr>
          <a:lstStyle/>
          <a:p>
            <a:r>
              <a:rPr lang="en-GB" sz="2400" b="1" dirty="0"/>
              <a:t>What if they come across hateful or </a:t>
            </a:r>
            <a:r>
              <a:rPr lang="en-GB" sz="2400" b="1" dirty="0">
                <a:solidFill>
                  <a:srgbClr val="FF0000"/>
                </a:solidFill>
              </a:rPr>
              <a:t>extremist</a:t>
            </a:r>
            <a:r>
              <a:rPr lang="en-GB" sz="2400" b="1" dirty="0"/>
              <a:t> behaviour or content online? </a:t>
            </a:r>
          </a:p>
        </p:txBody>
      </p:sp>
      <p:sp>
        <p:nvSpPr>
          <p:cNvPr id="8" name="TextBox 7">
            <a:extLst>
              <a:ext uri="{FF2B5EF4-FFF2-40B4-BE49-F238E27FC236}">
                <a16:creationId xmlns:a16="http://schemas.microsoft.com/office/drawing/2014/main" id="{D88448D5-8330-45BC-BDE6-44B12F285B00}"/>
              </a:ext>
            </a:extLst>
          </p:cNvPr>
          <p:cNvSpPr txBox="1"/>
          <p:nvPr/>
        </p:nvSpPr>
        <p:spPr>
          <a:xfrm>
            <a:off x="558997" y="4293490"/>
            <a:ext cx="9102880" cy="1477328"/>
          </a:xfrm>
          <a:prstGeom prst="rect">
            <a:avLst/>
          </a:prstGeom>
          <a:noFill/>
        </p:spPr>
        <p:txBody>
          <a:bodyPr wrap="square">
            <a:spAutoFit/>
          </a:bodyPr>
          <a:lstStyle/>
          <a:p>
            <a:r>
              <a:rPr lang="en-GB" sz="1800" dirty="0"/>
              <a:t>Visit </a:t>
            </a:r>
            <a:r>
              <a:rPr lang="en-GB" sz="1800" dirty="0">
                <a:hlinkClick r:id="rId3"/>
              </a:rPr>
              <a:t>goingtoofar.lgfl.net </a:t>
            </a:r>
            <a:r>
              <a:rPr lang="en-GB" sz="1800" dirty="0"/>
              <a:t>to find out how to:</a:t>
            </a:r>
          </a:p>
          <a:p>
            <a:pPr marL="742950" lvl="1" indent="-285750">
              <a:buFont typeface="Arial" panose="020B0604020202020204" pitchFamily="34" charset="0"/>
              <a:buChar char="•"/>
            </a:pPr>
            <a:r>
              <a:rPr lang="en-GB" dirty="0"/>
              <a:t>recognise extremist behaviour and content</a:t>
            </a:r>
          </a:p>
          <a:p>
            <a:pPr marL="742950" lvl="1" indent="-285750">
              <a:buFont typeface="Arial" panose="020B0604020202020204" pitchFamily="34" charset="0"/>
              <a:buChar char="•"/>
            </a:pPr>
            <a:r>
              <a:rPr lang="en-GB" dirty="0"/>
              <a:t>understand actions likely to attract police investigation</a:t>
            </a:r>
          </a:p>
          <a:p>
            <a:pPr marL="742950" lvl="1" indent="-285750">
              <a:buFont typeface="Arial" panose="020B0604020202020204" pitchFamily="34" charset="0"/>
              <a:buChar char="•"/>
            </a:pPr>
            <a:r>
              <a:rPr lang="en-GB" dirty="0"/>
              <a:t>get help</a:t>
            </a:r>
          </a:p>
          <a:p>
            <a:pPr marL="742950" lvl="1" indent="-285750">
              <a:buFont typeface="Arial" panose="020B0604020202020204" pitchFamily="34" charset="0"/>
              <a:buChar char="•"/>
            </a:pPr>
            <a:r>
              <a:rPr lang="en-GB" dirty="0"/>
              <a:t>report concerns</a:t>
            </a:r>
          </a:p>
        </p:txBody>
      </p:sp>
      <p:sp>
        <p:nvSpPr>
          <p:cNvPr id="9" name="TextBox 8">
            <a:extLst>
              <a:ext uri="{FF2B5EF4-FFF2-40B4-BE49-F238E27FC236}">
                <a16:creationId xmlns:a16="http://schemas.microsoft.com/office/drawing/2014/main" id="{5E073E8C-0698-43BC-9FAB-A0BB4C61B1E5}"/>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pic>
        <p:nvPicPr>
          <p:cNvPr id="7" name="Picture 6" descr="Graphical user interface, text, application&#10;&#10;Description automatically generated">
            <a:extLst>
              <a:ext uri="{FF2B5EF4-FFF2-40B4-BE49-F238E27FC236}">
                <a16:creationId xmlns:a16="http://schemas.microsoft.com/office/drawing/2014/main" id="{086C4ED5-216F-4F64-85CA-3023AB2EB362}"/>
              </a:ext>
            </a:extLst>
          </p:cNvPr>
          <p:cNvPicPr>
            <a:picLocks noChangeAspect="1"/>
          </p:cNvPicPr>
          <p:nvPr/>
        </p:nvPicPr>
        <p:blipFill>
          <a:blip r:embed="rId4"/>
          <a:stretch>
            <a:fillRect/>
          </a:stretch>
        </p:blipFill>
        <p:spPr>
          <a:xfrm>
            <a:off x="558997" y="1721164"/>
            <a:ext cx="9447568" cy="2229602"/>
          </a:xfrm>
          <a:prstGeom prst="rect">
            <a:avLst/>
          </a:prstGeom>
        </p:spPr>
      </p:pic>
    </p:spTree>
    <p:extLst>
      <p:ext uri="{BB962C8B-B14F-4D97-AF65-F5344CB8AC3E}">
        <p14:creationId xmlns:p14="http://schemas.microsoft.com/office/powerpoint/2010/main" val="2787389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6426D-D7DA-44D1-8A9A-08A4A3E7E690}"/>
              </a:ext>
            </a:extLst>
          </p:cNvPr>
          <p:cNvSpPr/>
          <p:nvPr/>
        </p:nvSpPr>
        <p:spPr>
          <a:xfrm>
            <a:off x="10149245" y="230345"/>
            <a:ext cx="1904691" cy="2387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E08B5F-C18F-4EDB-A30B-F2E576142D71}"/>
              </a:ext>
            </a:extLst>
          </p:cNvPr>
          <p:cNvSpPr txBox="1"/>
          <p:nvPr/>
        </p:nvSpPr>
        <p:spPr>
          <a:xfrm>
            <a:off x="7322181" y="3301098"/>
            <a:ext cx="3524976" cy="1384995"/>
          </a:xfrm>
          <a:prstGeom prst="rect">
            <a:avLst/>
          </a:prstGeom>
          <a:noFill/>
        </p:spPr>
        <p:txBody>
          <a:bodyPr wrap="square">
            <a:spAutoFit/>
          </a:bodyPr>
          <a:lstStyle/>
          <a:p>
            <a:r>
              <a:rPr lang="en-GB" sz="2800" dirty="0"/>
              <a:t>Why not take the quiz together at </a:t>
            </a:r>
            <a:r>
              <a:rPr lang="en-GB" sz="2800" dirty="0">
                <a:hlinkClick r:id="rId3"/>
              </a:rPr>
              <a:t>takingastand.lgfl.net</a:t>
            </a:r>
            <a:endParaRPr lang="en-GB" sz="2800" dirty="0"/>
          </a:p>
        </p:txBody>
      </p:sp>
      <p:pic>
        <p:nvPicPr>
          <p:cNvPr id="6" name="Picture 5" descr="A person sitting on a couch&#10;&#10;Description automatically generated with low confidence">
            <a:extLst>
              <a:ext uri="{FF2B5EF4-FFF2-40B4-BE49-F238E27FC236}">
                <a16:creationId xmlns:a16="http://schemas.microsoft.com/office/drawing/2014/main" id="{FB5BC851-C10F-4ACF-8006-67C00A3C40AE}"/>
              </a:ext>
            </a:extLst>
          </p:cNvPr>
          <p:cNvPicPr>
            <a:picLocks noChangeAspect="1"/>
          </p:cNvPicPr>
          <p:nvPr/>
        </p:nvPicPr>
        <p:blipFill>
          <a:blip r:embed="rId4"/>
          <a:stretch>
            <a:fillRect/>
          </a:stretch>
        </p:blipFill>
        <p:spPr>
          <a:xfrm>
            <a:off x="1104882" y="1963553"/>
            <a:ext cx="5900192" cy="3823588"/>
          </a:xfrm>
          <a:prstGeom prst="rect">
            <a:avLst/>
          </a:prstGeom>
        </p:spPr>
      </p:pic>
      <p:sp>
        <p:nvSpPr>
          <p:cNvPr id="11" name="TextBox 10">
            <a:extLst>
              <a:ext uri="{FF2B5EF4-FFF2-40B4-BE49-F238E27FC236}">
                <a16:creationId xmlns:a16="http://schemas.microsoft.com/office/drawing/2014/main" id="{8F1DCB19-17FC-4B3E-96DB-C91B6428449F}"/>
              </a:ext>
            </a:extLst>
          </p:cNvPr>
          <p:cNvSpPr txBox="1"/>
          <p:nvPr/>
        </p:nvSpPr>
        <p:spPr>
          <a:xfrm>
            <a:off x="944557" y="380263"/>
            <a:ext cx="10302886" cy="1323439"/>
          </a:xfrm>
          <a:prstGeom prst="rect">
            <a:avLst/>
          </a:prstGeom>
          <a:noFill/>
        </p:spPr>
        <p:txBody>
          <a:bodyPr wrap="square">
            <a:spAutoFit/>
          </a:bodyPr>
          <a:lstStyle/>
          <a:p>
            <a:r>
              <a:rPr lang="en-GB" sz="2000" b="1" dirty="0"/>
              <a:t>Are they aware of the </a:t>
            </a:r>
            <a:r>
              <a:rPr lang="en-GB" sz="2000" b="1" dirty="0">
                <a:solidFill>
                  <a:srgbClr val="FF0000"/>
                </a:solidFill>
              </a:rPr>
              <a:t>implications</a:t>
            </a:r>
            <a:r>
              <a:rPr lang="en-GB" sz="2000" b="1" dirty="0"/>
              <a:t> their actions could have? </a:t>
            </a:r>
          </a:p>
          <a:p>
            <a:r>
              <a:rPr lang="en-GB" sz="2000" dirty="0"/>
              <a:t>Could</a:t>
            </a:r>
            <a:r>
              <a:rPr lang="en-GB" sz="2000" b="1" dirty="0"/>
              <a:t> </a:t>
            </a:r>
            <a:r>
              <a:rPr lang="en-GB" sz="2000" dirty="0"/>
              <a:t>they be breaking the law?</a:t>
            </a:r>
          </a:p>
          <a:p>
            <a:r>
              <a:rPr lang="en-GB" sz="2000" dirty="0"/>
              <a:t>Or putting themselves or others at risk? </a:t>
            </a:r>
          </a:p>
          <a:p>
            <a:r>
              <a:rPr lang="en-GB" sz="2000" dirty="0"/>
              <a:t>Visit </a:t>
            </a:r>
            <a:r>
              <a:rPr lang="en-GB" sz="2000" dirty="0">
                <a:hlinkClick r:id="rId5"/>
              </a:rPr>
              <a:t>goingtoofar.lgfl.net </a:t>
            </a:r>
            <a:r>
              <a:rPr lang="en-GB" sz="2000" dirty="0"/>
              <a:t>to find out more.</a:t>
            </a:r>
          </a:p>
        </p:txBody>
      </p:sp>
      <p:sp>
        <p:nvSpPr>
          <p:cNvPr id="13" name="TextBox 12">
            <a:extLst>
              <a:ext uri="{FF2B5EF4-FFF2-40B4-BE49-F238E27FC236}">
                <a16:creationId xmlns:a16="http://schemas.microsoft.com/office/drawing/2014/main" id="{B4BFC5D2-3164-45B2-9821-163E2D1166C9}"/>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66911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E4C77E0-AD32-4D51-A420-0A861D5A8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8362BC3-72B3-4F37-AB37-66C8A9085112}"/>
              </a:ext>
            </a:extLst>
          </p:cNvPr>
          <p:cNvSpPr>
            <a:spLocks noGrp="1"/>
          </p:cNvSpPr>
          <p:nvPr>
            <p:ph type="title"/>
          </p:nvPr>
        </p:nvSpPr>
        <p:spPr>
          <a:xfrm>
            <a:off x="1137034" y="609599"/>
            <a:ext cx="7071301" cy="1322888"/>
          </a:xfrm>
        </p:spPr>
        <p:txBody>
          <a:bodyPr>
            <a:normAutofit/>
          </a:bodyPr>
          <a:lstStyle/>
          <a:p>
            <a:r>
              <a:rPr lang="en-GB" b="1">
                <a:latin typeface="+mn-lt"/>
              </a:rPr>
              <a:t>This presentation brings together:</a:t>
            </a:r>
            <a:endParaRPr lang="en-GB" dirty="0"/>
          </a:p>
        </p:txBody>
      </p:sp>
      <p:sp>
        <p:nvSpPr>
          <p:cNvPr id="3" name="Content Placeholder 2">
            <a:extLst>
              <a:ext uri="{FF2B5EF4-FFF2-40B4-BE49-F238E27FC236}">
                <a16:creationId xmlns:a16="http://schemas.microsoft.com/office/drawing/2014/main" id="{8C4985EE-8D2F-464A-8756-C0CFB0703A84}"/>
              </a:ext>
            </a:extLst>
          </p:cNvPr>
          <p:cNvSpPr>
            <a:spLocks noGrp="1"/>
          </p:cNvSpPr>
          <p:nvPr>
            <p:ph idx="1"/>
          </p:nvPr>
        </p:nvSpPr>
        <p:spPr>
          <a:xfrm>
            <a:off x="1137034" y="2337641"/>
            <a:ext cx="7071301" cy="3680387"/>
          </a:xfrm>
        </p:spPr>
        <p:txBody>
          <a:bodyPr>
            <a:normAutofit/>
          </a:bodyPr>
          <a:lstStyle/>
          <a:p>
            <a:r>
              <a:rPr lang="en-GB" sz="1700" b="1" dirty="0"/>
              <a:t>Key findings from Ofcom’s:</a:t>
            </a:r>
          </a:p>
          <a:p>
            <a:pPr lvl="1"/>
            <a:r>
              <a:rPr lang="en-GB" sz="1700" b="1" dirty="0"/>
              <a:t>Children and parents: Media Use and Attitudes report </a:t>
            </a:r>
            <a:r>
              <a:rPr lang="en-GB" sz="1700" dirty="0"/>
              <a:t>- examines children’s media literacy, media use, attitudes and understanding among children and young people aged 5-15, as well as parents’ views about their children’s media use, and the ways that parents seek – or decide not – to monitor or limit use of different types of media.</a:t>
            </a:r>
          </a:p>
          <a:p>
            <a:pPr lvl="1"/>
            <a:r>
              <a:rPr lang="en-GB" sz="1700" b="1" dirty="0"/>
              <a:t>Online Nation report </a:t>
            </a:r>
            <a:r>
              <a:rPr lang="en-GB" sz="1700" dirty="0"/>
              <a:t>-  an annual report that looks at what people are doing online, how they are served by online content providers and platforms, and their attitudes to and experiences of using the internet.</a:t>
            </a:r>
          </a:p>
          <a:p>
            <a:r>
              <a:rPr lang="en-GB" sz="1700" b="1" dirty="0"/>
              <a:t>Suggested resources to empower parents to: </a:t>
            </a:r>
          </a:p>
          <a:p>
            <a:pPr lvl="1"/>
            <a:r>
              <a:rPr lang="en-GB" sz="1700" dirty="0"/>
              <a:t>keep up with the latest trends, apps and games</a:t>
            </a:r>
          </a:p>
          <a:p>
            <a:pPr lvl="1"/>
            <a:r>
              <a:rPr lang="en-GB" sz="1700" dirty="0"/>
              <a:t>manage controls and settings</a:t>
            </a:r>
          </a:p>
          <a:p>
            <a:pPr lvl="1"/>
            <a:r>
              <a:rPr lang="en-GB" sz="1700" dirty="0"/>
              <a:t>talk to children about risk</a:t>
            </a:r>
          </a:p>
          <a:p>
            <a:endParaRPr lang="en-GB" sz="1700" dirty="0"/>
          </a:p>
        </p:txBody>
      </p:sp>
      <p:pic>
        <p:nvPicPr>
          <p:cNvPr id="5" name="Picture 4" descr="A picture containing text&#10;&#10;Description automatically generated">
            <a:extLst>
              <a:ext uri="{FF2B5EF4-FFF2-40B4-BE49-F238E27FC236}">
                <a16:creationId xmlns:a16="http://schemas.microsoft.com/office/drawing/2014/main" id="{4D348907-D6F8-4C88-9B93-B1F77E7A0060}"/>
              </a:ext>
            </a:extLst>
          </p:cNvPr>
          <p:cNvPicPr>
            <a:picLocks noChangeAspect="1"/>
          </p:cNvPicPr>
          <p:nvPr/>
        </p:nvPicPr>
        <p:blipFill>
          <a:blip r:embed="rId2"/>
          <a:stretch>
            <a:fillRect/>
          </a:stretch>
        </p:blipFill>
        <p:spPr>
          <a:xfrm>
            <a:off x="8951121" y="2021638"/>
            <a:ext cx="2402679" cy="1231625"/>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31CDF373-F8B2-4DB4-A599-2E1124E3D6FF}"/>
              </a:ext>
            </a:extLst>
          </p:cNvPr>
          <p:cNvPicPr>
            <a:picLocks noChangeAspect="1"/>
          </p:cNvPicPr>
          <p:nvPr/>
        </p:nvPicPr>
        <p:blipFill>
          <a:blip r:embed="rId3"/>
          <a:stretch>
            <a:fillRect/>
          </a:stretch>
        </p:blipFill>
        <p:spPr>
          <a:xfrm>
            <a:off x="9143626" y="4796165"/>
            <a:ext cx="2402679" cy="457653"/>
          </a:xfrm>
          <a:prstGeom prst="rect">
            <a:avLst/>
          </a:prstGeom>
        </p:spPr>
      </p:pic>
      <p:sp>
        <p:nvSpPr>
          <p:cNvPr id="40" name="Freeform: Shape 39">
            <a:extLst>
              <a:ext uri="{FF2B5EF4-FFF2-40B4-BE49-F238E27FC236}">
                <a16:creationId xmlns:a16="http://schemas.microsoft.com/office/drawing/2014/main" id="{7900702D-FF4F-4820-9979-F623BBCC6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40202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41A6-5B61-4B22-AB29-499486E255D9}"/>
              </a:ext>
            </a:extLst>
          </p:cNvPr>
          <p:cNvSpPr>
            <a:spLocks noGrp="1"/>
          </p:cNvSpPr>
          <p:nvPr>
            <p:ph type="title"/>
          </p:nvPr>
        </p:nvSpPr>
        <p:spPr>
          <a:xfrm>
            <a:off x="640080" y="325369"/>
            <a:ext cx="4368602" cy="1956841"/>
          </a:xfrm>
        </p:spPr>
        <p:txBody>
          <a:bodyPr anchor="b">
            <a:normAutofit/>
          </a:bodyPr>
          <a:lstStyle/>
          <a:p>
            <a:r>
              <a:rPr lang="en-GB" sz="5400" b="1">
                <a:latin typeface="+mn-lt"/>
              </a:rPr>
              <a:t>At a glance…</a:t>
            </a:r>
          </a:p>
        </p:txBody>
      </p:sp>
      <p:sp>
        <p:nvSpPr>
          <p:cNvPr id="3" name="Content Placeholder 2">
            <a:extLst>
              <a:ext uri="{FF2B5EF4-FFF2-40B4-BE49-F238E27FC236}">
                <a16:creationId xmlns:a16="http://schemas.microsoft.com/office/drawing/2014/main" id="{26BFB948-54DC-44C2-8B2F-DD7B61A628E6}"/>
              </a:ext>
            </a:extLst>
          </p:cNvPr>
          <p:cNvSpPr>
            <a:spLocks noGrp="1"/>
          </p:cNvSpPr>
          <p:nvPr>
            <p:ph idx="1"/>
          </p:nvPr>
        </p:nvSpPr>
        <p:spPr>
          <a:xfrm>
            <a:off x="640080" y="2872899"/>
            <a:ext cx="4243589" cy="3320668"/>
          </a:xfrm>
        </p:spPr>
        <p:txBody>
          <a:bodyPr>
            <a:normAutofit/>
          </a:bodyPr>
          <a:lstStyle/>
          <a:p>
            <a:r>
              <a:rPr lang="en-GB" sz="1200"/>
              <a:t>Children aged 7 to 16 spend nearly four hours a day online</a:t>
            </a:r>
          </a:p>
          <a:p>
            <a:r>
              <a:rPr lang="en-GB" sz="1200"/>
              <a:t>Much of internet use is centred on watching video content and gaming</a:t>
            </a:r>
          </a:p>
          <a:p>
            <a:r>
              <a:rPr lang="en-GB" sz="1200"/>
              <a:t>YouTube continues to be used by virtually most, while TikTok grew rapidly in 2020</a:t>
            </a:r>
          </a:p>
          <a:p>
            <a:r>
              <a:rPr lang="en-GB" sz="1200"/>
              <a:t>Whilst the internet was a vital lifeline in 2020, over half of children had a</a:t>
            </a:r>
            <a:br>
              <a:rPr lang="en-GB" sz="1200"/>
            </a:br>
            <a:r>
              <a:rPr lang="en-GB" sz="1200"/>
              <a:t>negative experience online</a:t>
            </a:r>
          </a:p>
          <a:p>
            <a:r>
              <a:rPr lang="en-GB" sz="1200"/>
              <a:t>YouTube removed 34.8 million videos in 2020, while TikTok removed 194 million videos - child safety was the most common reason </a:t>
            </a:r>
          </a:p>
          <a:p>
            <a:r>
              <a:rPr lang="en-GB" sz="1200"/>
              <a:t>The pandemic has resulted in an abundance of information, which includes inaccurate and misleading information </a:t>
            </a:r>
          </a:p>
          <a:p>
            <a:endParaRPr lang="en-GB" sz="1200"/>
          </a:p>
        </p:txBody>
      </p:sp>
      <p:pic>
        <p:nvPicPr>
          <p:cNvPr id="5" name="Picture 4" descr="A cup of coffee on a computer&#10;&#10;Description automatically generated with medium confidence">
            <a:extLst>
              <a:ext uri="{FF2B5EF4-FFF2-40B4-BE49-F238E27FC236}">
                <a16:creationId xmlns:a16="http://schemas.microsoft.com/office/drawing/2014/main" id="{5628A578-0625-4D97-BA76-65D34735ED03}"/>
              </a:ext>
            </a:extLst>
          </p:cNvPr>
          <p:cNvPicPr>
            <a:picLocks noChangeAspect="1"/>
          </p:cNvPicPr>
          <p:nvPr/>
        </p:nvPicPr>
        <p:blipFill rotWithShape="1">
          <a:blip r:embed="rId3"/>
          <a:srcRect t="13392" r="-1" b="336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descr="A picture containing text&#10;&#10;Description automatically generated">
            <a:extLst>
              <a:ext uri="{FF2B5EF4-FFF2-40B4-BE49-F238E27FC236}">
                <a16:creationId xmlns:a16="http://schemas.microsoft.com/office/drawing/2014/main" id="{AC1FE5FF-4333-4B81-9974-EB19AD612585}"/>
              </a:ext>
            </a:extLst>
          </p:cNvPr>
          <p:cNvPicPr>
            <a:picLocks noChangeAspect="1"/>
          </p:cNvPicPr>
          <p:nvPr/>
        </p:nvPicPr>
        <p:blipFill>
          <a:blip r:embed="rId4"/>
          <a:stretch>
            <a:fillRect/>
          </a:stretch>
        </p:blipFill>
        <p:spPr>
          <a:xfrm>
            <a:off x="806065" y="325369"/>
            <a:ext cx="1666875" cy="847725"/>
          </a:xfrm>
          <a:prstGeom prst="rect">
            <a:avLst/>
          </a:prstGeom>
        </p:spPr>
      </p:pic>
      <p:sp>
        <p:nvSpPr>
          <p:cNvPr id="30" name="TextBox 29">
            <a:extLst>
              <a:ext uri="{FF2B5EF4-FFF2-40B4-BE49-F238E27FC236}">
                <a16:creationId xmlns:a16="http://schemas.microsoft.com/office/drawing/2014/main" id="{C94C4042-0EE4-449C-8668-09947E58C658}"/>
              </a:ext>
            </a:extLst>
          </p:cNvPr>
          <p:cNvSpPr txBox="1"/>
          <p:nvPr/>
        </p:nvSpPr>
        <p:spPr>
          <a:xfrm>
            <a:off x="765093" y="6098057"/>
            <a:ext cx="4243589" cy="523220"/>
          </a:xfrm>
          <a:prstGeom prst="rect">
            <a:avLst/>
          </a:prstGeom>
          <a:noFill/>
        </p:spPr>
        <p:txBody>
          <a:bodyPr wrap="square">
            <a:spAutoFit/>
          </a:bodyPr>
          <a:lstStyle/>
          <a:p>
            <a:r>
              <a:rPr lang="en-GB" sz="1400" dirty="0">
                <a:hlinkClick r:id="rId5"/>
              </a:rPr>
              <a:t>https://www.ofcom.org.uk/__data/assets/pdf_file/0013/220414/online-nation-2021-report.pdf</a:t>
            </a:r>
            <a:r>
              <a:rPr lang="en-GB" sz="1400" dirty="0"/>
              <a:t> </a:t>
            </a:r>
          </a:p>
        </p:txBody>
      </p:sp>
    </p:spTree>
    <p:extLst>
      <p:ext uri="{BB962C8B-B14F-4D97-AF65-F5344CB8AC3E}">
        <p14:creationId xmlns:p14="http://schemas.microsoft.com/office/powerpoint/2010/main" val="62093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9D04E2C-4C7B-4FC2-8ADE-1CA41603AE18}"/>
              </a:ext>
            </a:extLst>
          </p:cNvPr>
          <p:cNvSpPr/>
          <p:nvPr/>
        </p:nvSpPr>
        <p:spPr>
          <a:xfrm>
            <a:off x="437704" y="253295"/>
            <a:ext cx="8906059" cy="92079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ea typeface="+mj-ea"/>
                <a:cs typeface="+mj-cs"/>
              </a:rPr>
              <a:t>Have you </a:t>
            </a:r>
            <a:r>
              <a:rPr lang="en-US" sz="2400" b="1" dirty="0">
                <a:solidFill>
                  <a:srgbClr val="FF0000"/>
                </a:solidFill>
                <a:ea typeface="+mj-ea"/>
                <a:cs typeface="+mj-cs"/>
              </a:rPr>
              <a:t>talked</a:t>
            </a:r>
            <a:r>
              <a:rPr lang="en-US" sz="2400" b="1" dirty="0">
                <a:ea typeface="+mj-ea"/>
                <a:cs typeface="+mj-cs"/>
              </a:rPr>
              <a:t> to your child about their life and experiences online </a:t>
            </a:r>
          </a:p>
          <a:p>
            <a:pPr>
              <a:lnSpc>
                <a:spcPct val="90000"/>
              </a:lnSpc>
              <a:spcBef>
                <a:spcPct val="0"/>
              </a:spcBef>
              <a:spcAft>
                <a:spcPts val="600"/>
              </a:spcAft>
            </a:pPr>
            <a:r>
              <a:rPr lang="en-US" sz="2400" b="1" dirty="0">
                <a:ea typeface="+mj-ea"/>
                <a:cs typeface="+mj-cs"/>
              </a:rPr>
              <a:t>– during and after lockdown?</a:t>
            </a:r>
          </a:p>
        </p:txBody>
      </p:sp>
      <p:sp>
        <p:nvSpPr>
          <p:cNvPr id="6" name="TextBox 5">
            <a:extLst>
              <a:ext uri="{FF2B5EF4-FFF2-40B4-BE49-F238E27FC236}">
                <a16:creationId xmlns:a16="http://schemas.microsoft.com/office/drawing/2014/main" id="{786D5B20-5CFD-4B42-BFC2-E310FB25A00A}"/>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pic>
        <p:nvPicPr>
          <p:cNvPr id="3" name="Picture 2" descr="Graphical user interface, text, application&#10;&#10;Description automatically generated">
            <a:extLst>
              <a:ext uri="{FF2B5EF4-FFF2-40B4-BE49-F238E27FC236}">
                <a16:creationId xmlns:a16="http://schemas.microsoft.com/office/drawing/2014/main" id="{BACBE18A-F329-4BC2-9CB9-2B153050D853}"/>
              </a:ext>
            </a:extLst>
          </p:cNvPr>
          <p:cNvPicPr>
            <a:picLocks noChangeAspect="1"/>
          </p:cNvPicPr>
          <p:nvPr/>
        </p:nvPicPr>
        <p:blipFill rotWithShape="1">
          <a:blip r:embed="rId3"/>
          <a:srcRect b="8642"/>
          <a:stretch/>
        </p:blipFill>
        <p:spPr>
          <a:xfrm>
            <a:off x="2104367" y="1665901"/>
            <a:ext cx="3545988" cy="4388444"/>
          </a:xfrm>
          <a:prstGeom prst="rect">
            <a:avLst/>
          </a:prstGeom>
        </p:spPr>
      </p:pic>
      <p:pic>
        <p:nvPicPr>
          <p:cNvPr id="7" name="Picture 6" descr="Graphical user interface, text&#10;&#10;Description automatically generated">
            <a:extLst>
              <a:ext uri="{FF2B5EF4-FFF2-40B4-BE49-F238E27FC236}">
                <a16:creationId xmlns:a16="http://schemas.microsoft.com/office/drawing/2014/main" id="{F6A5E6AD-3464-4C5C-80C4-18C5207E95AA}"/>
              </a:ext>
            </a:extLst>
          </p:cNvPr>
          <p:cNvPicPr>
            <a:picLocks noChangeAspect="1"/>
          </p:cNvPicPr>
          <p:nvPr/>
        </p:nvPicPr>
        <p:blipFill>
          <a:blip r:embed="rId4"/>
          <a:stretch>
            <a:fillRect/>
          </a:stretch>
        </p:blipFill>
        <p:spPr>
          <a:xfrm>
            <a:off x="5650354" y="1665901"/>
            <a:ext cx="3633711" cy="4388444"/>
          </a:xfrm>
          <a:prstGeom prst="rect">
            <a:avLst/>
          </a:prstGeom>
        </p:spPr>
      </p:pic>
      <p:pic>
        <p:nvPicPr>
          <p:cNvPr id="4" name="Picture 3">
            <a:extLst>
              <a:ext uri="{FF2B5EF4-FFF2-40B4-BE49-F238E27FC236}">
                <a16:creationId xmlns:a16="http://schemas.microsoft.com/office/drawing/2014/main" id="{712EB1AE-4DA6-4310-BC2F-502DD596444D}"/>
              </a:ext>
            </a:extLst>
          </p:cNvPr>
          <p:cNvPicPr>
            <a:picLocks noChangeAspect="1"/>
          </p:cNvPicPr>
          <p:nvPr/>
        </p:nvPicPr>
        <p:blipFill>
          <a:blip r:embed="rId5"/>
          <a:stretch>
            <a:fillRect/>
          </a:stretch>
        </p:blipFill>
        <p:spPr>
          <a:xfrm>
            <a:off x="2104367" y="1288254"/>
            <a:ext cx="7170385" cy="377647"/>
          </a:xfrm>
          <a:prstGeom prst="rect">
            <a:avLst/>
          </a:prstGeom>
        </p:spPr>
      </p:pic>
    </p:spTree>
    <p:extLst>
      <p:ext uri="{BB962C8B-B14F-4D97-AF65-F5344CB8AC3E}">
        <p14:creationId xmlns:p14="http://schemas.microsoft.com/office/powerpoint/2010/main" val="9555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56761F-256D-47D6-9549-579636AA6AE6}"/>
              </a:ext>
            </a:extLst>
          </p:cNvPr>
          <p:cNvSpPr/>
          <p:nvPr/>
        </p:nvSpPr>
        <p:spPr>
          <a:xfrm>
            <a:off x="10205204" y="289918"/>
            <a:ext cx="1904691" cy="2452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86D5B20-5CFD-4B42-BFC2-E310FB25A00A}"/>
              </a:ext>
            </a:extLst>
          </p:cNvPr>
          <p:cNvSpPr txBox="1"/>
          <p:nvPr/>
        </p:nvSpPr>
        <p:spPr>
          <a:xfrm>
            <a:off x="9620506" y="6258506"/>
            <a:ext cx="2668385"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pic>
        <p:nvPicPr>
          <p:cNvPr id="4" name="Picture 3" descr="Text&#10;&#10;Description automatically generated">
            <a:extLst>
              <a:ext uri="{FF2B5EF4-FFF2-40B4-BE49-F238E27FC236}">
                <a16:creationId xmlns:a16="http://schemas.microsoft.com/office/drawing/2014/main" id="{EE48F946-25B1-40EF-861F-ACE5C2E31181}"/>
              </a:ext>
            </a:extLst>
          </p:cNvPr>
          <p:cNvPicPr>
            <a:picLocks noChangeAspect="1"/>
          </p:cNvPicPr>
          <p:nvPr/>
        </p:nvPicPr>
        <p:blipFill rotWithShape="1">
          <a:blip r:embed="rId3"/>
          <a:srcRect r="50723" b="4898"/>
          <a:stretch/>
        </p:blipFill>
        <p:spPr>
          <a:xfrm>
            <a:off x="5413394" y="1204594"/>
            <a:ext cx="3959803" cy="5363488"/>
          </a:xfrm>
          <a:prstGeom prst="rect">
            <a:avLst/>
          </a:prstGeom>
        </p:spPr>
      </p:pic>
      <p:sp>
        <p:nvSpPr>
          <p:cNvPr id="8" name="TextBox 7">
            <a:extLst>
              <a:ext uri="{FF2B5EF4-FFF2-40B4-BE49-F238E27FC236}">
                <a16:creationId xmlns:a16="http://schemas.microsoft.com/office/drawing/2014/main" id="{5EEA3775-19A9-42FB-A058-97673AD4CD32}"/>
              </a:ext>
            </a:extLst>
          </p:cNvPr>
          <p:cNvSpPr txBox="1"/>
          <p:nvPr/>
        </p:nvSpPr>
        <p:spPr>
          <a:xfrm>
            <a:off x="1333615" y="1705451"/>
            <a:ext cx="3465091"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ea typeface="+mj-ea"/>
                <a:cs typeface="+mj-cs"/>
              </a:rPr>
              <a:t>Manage </a:t>
            </a:r>
            <a:r>
              <a:rPr lang="en-US" sz="2000" b="1" dirty="0">
                <a:ea typeface="+mj-ea"/>
                <a:cs typeface="+mj-cs"/>
              </a:rPr>
              <a:t>screen time </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Set controls</a:t>
            </a:r>
            <a:r>
              <a:rPr lang="en-US" sz="2000" b="1" dirty="0">
                <a:ea typeface="+mj-ea"/>
                <a:cs typeface="+mj-cs"/>
              </a:rPr>
              <a:t> and settings</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Understand </a:t>
            </a:r>
            <a:r>
              <a:rPr lang="en-US" sz="2000" b="1" dirty="0">
                <a:ea typeface="+mj-ea"/>
                <a:cs typeface="+mj-cs"/>
              </a:rPr>
              <a:t>apps and games</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Talk to children about </a:t>
            </a:r>
            <a:r>
              <a:rPr lang="en-US" sz="2000" b="1" dirty="0">
                <a:ea typeface="+mj-ea"/>
                <a:cs typeface="+mj-cs"/>
              </a:rPr>
              <a:t>risk</a:t>
            </a:r>
            <a:r>
              <a:rPr lang="en-US" sz="2000" dirty="0">
                <a:ea typeface="+mj-ea"/>
                <a:cs typeface="+mj-cs"/>
              </a:rPr>
              <a:t> - from bullying and sharing content, to extremism and gangs</a:t>
            </a:r>
          </a:p>
          <a:p>
            <a:endParaRPr lang="en-GB" dirty="0"/>
          </a:p>
        </p:txBody>
      </p:sp>
      <p:pic>
        <p:nvPicPr>
          <p:cNvPr id="7" name="Picture 6">
            <a:extLst>
              <a:ext uri="{FF2B5EF4-FFF2-40B4-BE49-F238E27FC236}">
                <a16:creationId xmlns:a16="http://schemas.microsoft.com/office/drawing/2014/main" id="{C30B376F-B149-4AA0-B858-8104D98A0F40}"/>
              </a:ext>
            </a:extLst>
          </p:cNvPr>
          <p:cNvPicPr>
            <a:picLocks noChangeAspect="1"/>
          </p:cNvPicPr>
          <p:nvPr/>
        </p:nvPicPr>
        <p:blipFill rotWithShape="1">
          <a:blip r:embed="rId4"/>
          <a:srcRect t="-6967" r="43128"/>
          <a:stretch/>
        </p:blipFill>
        <p:spPr>
          <a:xfrm>
            <a:off x="5463827" y="836342"/>
            <a:ext cx="3909370" cy="461665"/>
          </a:xfrm>
          <a:prstGeom prst="rect">
            <a:avLst/>
          </a:prstGeom>
        </p:spPr>
      </p:pic>
      <p:sp>
        <p:nvSpPr>
          <p:cNvPr id="9" name="TextBox 8">
            <a:extLst>
              <a:ext uri="{FF2B5EF4-FFF2-40B4-BE49-F238E27FC236}">
                <a16:creationId xmlns:a16="http://schemas.microsoft.com/office/drawing/2014/main" id="{20A4D6DA-B808-419F-A936-3713EF9C5360}"/>
              </a:ext>
            </a:extLst>
          </p:cNvPr>
          <p:cNvSpPr txBox="1"/>
          <p:nvPr/>
        </p:nvSpPr>
        <p:spPr>
          <a:xfrm>
            <a:off x="484600" y="289918"/>
            <a:ext cx="8628212" cy="461665"/>
          </a:xfrm>
          <a:prstGeom prst="rect">
            <a:avLst/>
          </a:prstGeom>
          <a:noFill/>
        </p:spPr>
        <p:txBody>
          <a:bodyPr wrap="square">
            <a:spAutoFit/>
          </a:bodyPr>
          <a:lstStyle/>
          <a:p>
            <a:r>
              <a:rPr lang="en-US" sz="2400" dirty="0">
                <a:ea typeface="+mj-ea"/>
                <a:cs typeface="+mj-cs"/>
              </a:rPr>
              <a:t>Visit </a:t>
            </a:r>
            <a:r>
              <a:rPr lang="en-US" sz="2400" dirty="0">
                <a:ea typeface="+mj-ea"/>
                <a:cs typeface="+mj-cs"/>
                <a:hlinkClick r:id="rId5"/>
              </a:rPr>
              <a:t>parentsafe.lgfl.net </a:t>
            </a:r>
            <a:r>
              <a:rPr lang="en-US" sz="2400" dirty="0">
                <a:ea typeface="+mj-ea"/>
                <a:cs typeface="+mj-cs"/>
              </a:rPr>
              <a:t>for tips and ideas to help parents:</a:t>
            </a:r>
          </a:p>
        </p:txBody>
      </p:sp>
    </p:spTree>
    <p:extLst>
      <p:ext uri="{BB962C8B-B14F-4D97-AF65-F5344CB8AC3E}">
        <p14:creationId xmlns:p14="http://schemas.microsoft.com/office/powerpoint/2010/main" val="75711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56761F-256D-47D6-9549-579636AA6AE6}"/>
              </a:ext>
            </a:extLst>
          </p:cNvPr>
          <p:cNvSpPr/>
          <p:nvPr/>
        </p:nvSpPr>
        <p:spPr>
          <a:xfrm>
            <a:off x="10128202" y="258266"/>
            <a:ext cx="1904691" cy="2436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86D5B20-5CFD-4B42-BFC2-E310FB25A00A}"/>
              </a:ext>
            </a:extLst>
          </p:cNvPr>
          <p:cNvSpPr txBox="1"/>
          <p:nvPr/>
        </p:nvSpPr>
        <p:spPr>
          <a:xfrm>
            <a:off x="9606012" y="6289284"/>
            <a:ext cx="2475741" cy="646331"/>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pic>
        <p:nvPicPr>
          <p:cNvPr id="4" name="Picture 3" descr="Text&#10;&#10;Description automatically generated">
            <a:extLst>
              <a:ext uri="{FF2B5EF4-FFF2-40B4-BE49-F238E27FC236}">
                <a16:creationId xmlns:a16="http://schemas.microsoft.com/office/drawing/2014/main" id="{EE48F946-25B1-40EF-861F-ACE5C2E31181}"/>
              </a:ext>
            </a:extLst>
          </p:cNvPr>
          <p:cNvPicPr>
            <a:picLocks noChangeAspect="1"/>
          </p:cNvPicPr>
          <p:nvPr/>
        </p:nvPicPr>
        <p:blipFill rotWithShape="1">
          <a:blip r:embed="rId3"/>
          <a:srcRect l="50000" t="269" r="714" b="4357"/>
          <a:stretch/>
        </p:blipFill>
        <p:spPr>
          <a:xfrm>
            <a:off x="5559409" y="1300144"/>
            <a:ext cx="3957636" cy="5374872"/>
          </a:xfrm>
          <a:prstGeom prst="rect">
            <a:avLst/>
          </a:prstGeom>
        </p:spPr>
      </p:pic>
      <p:sp>
        <p:nvSpPr>
          <p:cNvPr id="8" name="TextBox 7">
            <a:extLst>
              <a:ext uri="{FF2B5EF4-FFF2-40B4-BE49-F238E27FC236}">
                <a16:creationId xmlns:a16="http://schemas.microsoft.com/office/drawing/2014/main" id="{5EEA3775-19A9-42FB-A058-97673AD4CD32}"/>
              </a:ext>
            </a:extLst>
          </p:cNvPr>
          <p:cNvSpPr txBox="1"/>
          <p:nvPr/>
        </p:nvSpPr>
        <p:spPr>
          <a:xfrm>
            <a:off x="1227736" y="1476670"/>
            <a:ext cx="3465091"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ea typeface="+mj-ea"/>
                <a:cs typeface="+mj-cs"/>
              </a:rPr>
              <a:t>Manage </a:t>
            </a:r>
            <a:r>
              <a:rPr lang="en-US" sz="2000" b="1" dirty="0">
                <a:ea typeface="+mj-ea"/>
                <a:cs typeface="+mj-cs"/>
              </a:rPr>
              <a:t>screen time </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Set controls</a:t>
            </a:r>
            <a:r>
              <a:rPr lang="en-US" sz="2000" b="1" dirty="0">
                <a:ea typeface="+mj-ea"/>
                <a:cs typeface="+mj-cs"/>
              </a:rPr>
              <a:t> and settings</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Understand </a:t>
            </a:r>
            <a:r>
              <a:rPr lang="en-US" sz="2000" b="1" dirty="0">
                <a:ea typeface="+mj-ea"/>
                <a:cs typeface="+mj-cs"/>
              </a:rPr>
              <a:t>apps and games</a:t>
            </a:r>
          </a:p>
          <a:p>
            <a:endParaRPr lang="en-US" sz="2000" b="1" dirty="0">
              <a:ea typeface="+mj-ea"/>
              <a:cs typeface="+mj-cs"/>
            </a:endParaRPr>
          </a:p>
          <a:p>
            <a:pPr marL="285750" indent="-285750">
              <a:buFont typeface="Arial" panose="020B0604020202020204" pitchFamily="34" charset="0"/>
              <a:buChar char="•"/>
            </a:pPr>
            <a:r>
              <a:rPr lang="en-US" sz="2000" dirty="0">
                <a:ea typeface="+mj-ea"/>
                <a:cs typeface="+mj-cs"/>
              </a:rPr>
              <a:t>Talk to children about </a:t>
            </a:r>
            <a:r>
              <a:rPr lang="en-US" sz="2000" b="1" dirty="0">
                <a:ea typeface="+mj-ea"/>
                <a:cs typeface="+mj-cs"/>
              </a:rPr>
              <a:t>risk</a:t>
            </a:r>
            <a:r>
              <a:rPr lang="en-US" sz="2000" dirty="0">
                <a:ea typeface="+mj-ea"/>
                <a:cs typeface="+mj-cs"/>
              </a:rPr>
              <a:t> - from bullying and sharing content, to extremism and gangs</a:t>
            </a:r>
          </a:p>
          <a:p>
            <a:endParaRPr lang="en-GB" dirty="0"/>
          </a:p>
        </p:txBody>
      </p:sp>
      <p:pic>
        <p:nvPicPr>
          <p:cNvPr id="7" name="Picture 6">
            <a:extLst>
              <a:ext uri="{FF2B5EF4-FFF2-40B4-BE49-F238E27FC236}">
                <a16:creationId xmlns:a16="http://schemas.microsoft.com/office/drawing/2014/main" id="{C30B376F-B149-4AA0-B858-8104D98A0F40}"/>
              </a:ext>
            </a:extLst>
          </p:cNvPr>
          <p:cNvPicPr>
            <a:picLocks noChangeAspect="1"/>
          </p:cNvPicPr>
          <p:nvPr/>
        </p:nvPicPr>
        <p:blipFill rotWithShape="1">
          <a:blip r:embed="rId4"/>
          <a:srcRect t="-6967" r="44003"/>
          <a:stretch/>
        </p:blipFill>
        <p:spPr>
          <a:xfrm>
            <a:off x="5535630" y="942603"/>
            <a:ext cx="3967261" cy="461665"/>
          </a:xfrm>
          <a:prstGeom prst="rect">
            <a:avLst/>
          </a:prstGeom>
        </p:spPr>
      </p:pic>
      <p:sp>
        <p:nvSpPr>
          <p:cNvPr id="9" name="TextBox 8">
            <a:extLst>
              <a:ext uri="{FF2B5EF4-FFF2-40B4-BE49-F238E27FC236}">
                <a16:creationId xmlns:a16="http://schemas.microsoft.com/office/drawing/2014/main" id="{20A4D6DA-B808-419F-A936-3713EF9C5360}"/>
              </a:ext>
            </a:extLst>
          </p:cNvPr>
          <p:cNvSpPr txBox="1"/>
          <p:nvPr/>
        </p:nvSpPr>
        <p:spPr>
          <a:xfrm>
            <a:off x="756216" y="428876"/>
            <a:ext cx="8628212" cy="461665"/>
          </a:xfrm>
          <a:prstGeom prst="rect">
            <a:avLst/>
          </a:prstGeom>
          <a:noFill/>
        </p:spPr>
        <p:txBody>
          <a:bodyPr wrap="square">
            <a:spAutoFit/>
          </a:bodyPr>
          <a:lstStyle/>
          <a:p>
            <a:r>
              <a:rPr lang="en-US" sz="2400" dirty="0">
                <a:ea typeface="+mj-ea"/>
                <a:cs typeface="+mj-cs"/>
              </a:rPr>
              <a:t>Visit </a:t>
            </a:r>
            <a:r>
              <a:rPr lang="en-US" sz="2400" dirty="0">
                <a:ea typeface="+mj-ea"/>
                <a:cs typeface="+mj-cs"/>
                <a:hlinkClick r:id="rId5"/>
              </a:rPr>
              <a:t>parentsafe.lgfl.net </a:t>
            </a:r>
            <a:r>
              <a:rPr lang="en-US" sz="2400" dirty="0">
                <a:ea typeface="+mj-ea"/>
                <a:cs typeface="+mj-cs"/>
              </a:rPr>
              <a:t>for tips and ideas to help parents:</a:t>
            </a:r>
          </a:p>
        </p:txBody>
      </p:sp>
    </p:spTree>
    <p:extLst>
      <p:ext uri="{BB962C8B-B14F-4D97-AF65-F5344CB8AC3E}">
        <p14:creationId xmlns:p14="http://schemas.microsoft.com/office/powerpoint/2010/main" val="190523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98443-7EB3-4698-9C45-EA843368FDE3}"/>
              </a:ext>
            </a:extLst>
          </p:cNvPr>
          <p:cNvSpPr txBox="1"/>
          <p:nvPr/>
        </p:nvSpPr>
        <p:spPr>
          <a:xfrm>
            <a:off x="186035" y="348859"/>
            <a:ext cx="10409835" cy="830997"/>
          </a:xfrm>
          <a:prstGeom prst="rect">
            <a:avLst/>
          </a:prstGeom>
          <a:noFill/>
        </p:spPr>
        <p:txBody>
          <a:bodyPr wrap="square" rtlCol="0">
            <a:spAutoFit/>
          </a:bodyPr>
          <a:lstStyle/>
          <a:p>
            <a:r>
              <a:rPr lang="en-GB" sz="2400" b="1" dirty="0"/>
              <a:t>Are you familiar with the apps your child is on and if they are </a:t>
            </a:r>
            <a:r>
              <a:rPr lang="en-GB" sz="2400" b="1" dirty="0">
                <a:solidFill>
                  <a:srgbClr val="FF0000"/>
                </a:solidFill>
              </a:rPr>
              <a:t>age appropriate</a:t>
            </a:r>
            <a:r>
              <a:rPr lang="en-GB" sz="2400" b="1" dirty="0"/>
              <a:t>? </a:t>
            </a:r>
            <a:r>
              <a:rPr lang="en-GB" sz="2400" dirty="0"/>
              <a:t>Go to </a:t>
            </a:r>
            <a:r>
              <a:rPr lang="en-GB" sz="2400" dirty="0">
                <a:hlinkClick r:id="rId3"/>
              </a:rPr>
              <a:t>apps.lgfl.net </a:t>
            </a:r>
            <a:r>
              <a:rPr lang="en-GB" sz="2400" dirty="0"/>
              <a:t>for guidance on apps and social media sites </a:t>
            </a:r>
          </a:p>
        </p:txBody>
      </p:sp>
      <p:pic>
        <p:nvPicPr>
          <p:cNvPr id="5" name="Picture 4" descr="Chart, bar chart&#10;&#10;Description automatically generated">
            <a:extLst>
              <a:ext uri="{FF2B5EF4-FFF2-40B4-BE49-F238E27FC236}">
                <a16:creationId xmlns:a16="http://schemas.microsoft.com/office/drawing/2014/main" id="{24AEA881-8BB6-4B69-B9FD-14E83FCCB2CD}"/>
              </a:ext>
            </a:extLst>
          </p:cNvPr>
          <p:cNvPicPr>
            <a:picLocks noChangeAspect="1"/>
          </p:cNvPicPr>
          <p:nvPr/>
        </p:nvPicPr>
        <p:blipFill>
          <a:blip r:embed="rId4"/>
          <a:stretch>
            <a:fillRect/>
          </a:stretch>
        </p:blipFill>
        <p:spPr>
          <a:xfrm>
            <a:off x="1510653" y="1476499"/>
            <a:ext cx="8377893" cy="4100644"/>
          </a:xfrm>
          <a:prstGeom prst="rect">
            <a:avLst/>
          </a:prstGeom>
        </p:spPr>
      </p:pic>
      <p:sp>
        <p:nvSpPr>
          <p:cNvPr id="6" name="TextBox 5">
            <a:extLst>
              <a:ext uri="{FF2B5EF4-FFF2-40B4-BE49-F238E27FC236}">
                <a16:creationId xmlns:a16="http://schemas.microsoft.com/office/drawing/2014/main" id="{592CA09E-1428-472C-8398-ED3461684290}"/>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2597790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02D2F-5FB5-44A5-A787-4DEBD7FC7BE6}"/>
              </a:ext>
            </a:extLst>
          </p:cNvPr>
          <p:cNvSpPr txBox="1"/>
          <p:nvPr/>
        </p:nvSpPr>
        <p:spPr>
          <a:xfrm>
            <a:off x="234489" y="541039"/>
            <a:ext cx="10584748" cy="830997"/>
          </a:xfrm>
          <a:prstGeom prst="rect">
            <a:avLst/>
          </a:prstGeom>
          <a:noFill/>
        </p:spPr>
        <p:txBody>
          <a:bodyPr wrap="square" rtlCol="0">
            <a:spAutoFit/>
          </a:bodyPr>
          <a:lstStyle/>
          <a:p>
            <a:r>
              <a:rPr lang="en-GB" sz="2400" b="1" dirty="0"/>
              <a:t>Have you set up parental controls/privacy settings for </a:t>
            </a:r>
            <a:r>
              <a:rPr lang="en-GB" sz="2400" b="1" dirty="0">
                <a:solidFill>
                  <a:srgbClr val="FF0000"/>
                </a:solidFill>
              </a:rPr>
              <a:t>ALL </a:t>
            </a:r>
            <a:r>
              <a:rPr lang="en-GB" sz="2400" b="1" dirty="0"/>
              <a:t>devices/networks?</a:t>
            </a:r>
          </a:p>
          <a:p>
            <a:r>
              <a:rPr lang="en-GB" sz="2400" dirty="0"/>
              <a:t>Visit </a:t>
            </a:r>
            <a:r>
              <a:rPr lang="en-GB" sz="2400" dirty="0">
                <a:hlinkClick r:id="rId3"/>
              </a:rPr>
              <a:t>www.internetmatters.org/parental-controls/</a:t>
            </a:r>
            <a:r>
              <a:rPr lang="en-GB" sz="2400" dirty="0"/>
              <a:t> to find out how</a:t>
            </a:r>
          </a:p>
        </p:txBody>
      </p:sp>
      <p:pic>
        <p:nvPicPr>
          <p:cNvPr id="5" name="Picture 4" descr="Diagram&#10;&#10;Description automatically generated">
            <a:extLst>
              <a:ext uri="{FF2B5EF4-FFF2-40B4-BE49-F238E27FC236}">
                <a16:creationId xmlns:a16="http://schemas.microsoft.com/office/drawing/2014/main" id="{8B70942E-CC01-4C8D-BA33-D845FA941D5B}"/>
              </a:ext>
            </a:extLst>
          </p:cNvPr>
          <p:cNvPicPr>
            <a:picLocks noChangeAspect="1"/>
          </p:cNvPicPr>
          <p:nvPr/>
        </p:nvPicPr>
        <p:blipFill>
          <a:blip r:embed="rId4"/>
          <a:stretch>
            <a:fillRect/>
          </a:stretch>
        </p:blipFill>
        <p:spPr>
          <a:xfrm>
            <a:off x="691035" y="1862295"/>
            <a:ext cx="9411063" cy="3718081"/>
          </a:xfrm>
          <a:prstGeom prst="rect">
            <a:avLst/>
          </a:prstGeom>
        </p:spPr>
      </p:pic>
      <p:sp>
        <p:nvSpPr>
          <p:cNvPr id="6" name="TextBox 5">
            <a:extLst>
              <a:ext uri="{FF2B5EF4-FFF2-40B4-BE49-F238E27FC236}">
                <a16:creationId xmlns:a16="http://schemas.microsoft.com/office/drawing/2014/main" id="{AB75A9DA-5794-47DE-8EC5-3EC37C0E7912}"/>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Tree>
    <p:extLst>
      <p:ext uri="{BB962C8B-B14F-4D97-AF65-F5344CB8AC3E}">
        <p14:creationId xmlns:p14="http://schemas.microsoft.com/office/powerpoint/2010/main" val="149235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8074F7-9091-4083-A2E2-10067606E813}"/>
              </a:ext>
            </a:extLst>
          </p:cNvPr>
          <p:cNvSpPr txBox="1"/>
          <p:nvPr/>
        </p:nvSpPr>
        <p:spPr>
          <a:xfrm>
            <a:off x="1063626" y="750947"/>
            <a:ext cx="3865562" cy="1200329"/>
          </a:xfrm>
          <a:prstGeom prst="rect">
            <a:avLst/>
          </a:prstGeom>
          <a:noFill/>
        </p:spPr>
        <p:txBody>
          <a:bodyPr wrap="square" rtlCol="0">
            <a:spAutoFit/>
          </a:bodyPr>
          <a:lstStyle/>
          <a:p>
            <a:r>
              <a:rPr lang="en-GB" sz="2400" b="1" dirty="0"/>
              <a:t>Do you talk to your child about the sites they use and what they </a:t>
            </a:r>
            <a:r>
              <a:rPr lang="en-GB" sz="2400" b="1" dirty="0">
                <a:solidFill>
                  <a:srgbClr val="FF0000"/>
                </a:solidFill>
              </a:rPr>
              <a:t>share</a:t>
            </a:r>
            <a:r>
              <a:rPr lang="en-GB" sz="2400" b="1" dirty="0"/>
              <a:t>?</a:t>
            </a:r>
          </a:p>
        </p:txBody>
      </p:sp>
      <p:pic>
        <p:nvPicPr>
          <p:cNvPr id="5" name="Picture 4" descr="A picture containing application&#10;&#10;Description automatically generated">
            <a:extLst>
              <a:ext uri="{FF2B5EF4-FFF2-40B4-BE49-F238E27FC236}">
                <a16:creationId xmlns:a16="http://schemas.microsoft.com/office/drawing/2014/main" id="{BD7E6012-0CD8-4CD5-A244-925D6312D017}"/>
              </a:ext>
            </a:extLst>
          </p:cNvPr>
          <p:cNvPicPr>
            <a:picLocks noChangeAspect="1"/>
          </p:cNvPicPr>
          <p:nvPr/>
        </p:nvPicPr>
        <p:blipFill>
          <a:blip r:embed="rId3"/>
          <a:stretch>
            <a:fillRect/>
          </a:stretch>
        </p:blipFill>
        <p:spPr>
          <a:xfrm>
            <a:off x="5721018" y="154633"/>
            <a:ext cx="6292758" cy="2748886"/>
          </a:xfrm>
          <a:prstGeom prst="rect">
            <a:avLst/>
          </a:prstGeom>
        </p:spPr>
      </p:pic>
      <p:sp>
        <p:nvSpPr>
          <p:cNvPr id="6" name="TextBox 5">
            <a:extLst>
              <a:ext uri="{FF2B5EF4-FFF2-40B4-BE49-F238E27FC236}">
                <a16:creationId xmlns:a16="http://schemas.microsoft.com/office/drawing/2014/main" id="{194C1BD7-FF25-4C12-86BF-C0C40ECA0B16}"/>
              </a:ext>
            </a:extLst>
          </p:cNvPr>
          <p:cNvSpPr txBox="1"/>
          <p:nvPr/>
        </p:nvSpPr>
        <p:spPr>
          <a:xfrm>
            <a:off x="8905674" y="6289284"/>
            <a:ext cx="3176080" cy="492443"/>
          </a:xfrm>
          <a:prstGeom prst="rect">
            <a:avLst/>
          </a:prstGeom>
          <a:noFill/>
        </p:spPr>
        <p:txBody>
          <a:bodyPr wrap="square" rtlCol="0">
            <a:spAutoFit/>
          </a:bodyPr>
          <a:lstStyle/>
          <a:p>
            <a:pPr>
              <a:spcAft>
                <a:spcPts val="600"/>
              </a:spcAft>
            </a:pPr>
            <a:r>
              <a:rPr lang="en-GB" sz="1400" dirty="0"/>
              <a:t>Source: </a:t>
            </a:r>
            <a:r>
              <a:rPr lang="en-GB" sz="1100" b="0" i="0" dirty="0">
                <a:effectLst/>
                <a:latin typeface="Roboto" panose="02000000000000000000" pitchFamily="2" charset="0"/>
              </a:rPr>
              <a:t>Children and parents: media use and attitudes report 2020/21</a:t>
            </a:r>
            <a:endParaRPr lang="en-GB" sz="1400" dirty="0"/>
          </a:p>
        </p:txBody>
      </p:sp>
      <p:sp>
        <p:nvSpPr>
          <p:cNvPr id="7" name="TextBox 6">
            <a:extLst>
              <a:ext uri="{FF2B5EF4-FFF2-40B4-BE49-F238E27FC236}">
                <a16:creationId xmlns:a16="http://schemas.microsoft.com/office/drawing/2014/main" id="{39968CD0-1EA3-43D1-835E-7D93AC917379}"/>
              </a:ext>
            </a:extLst>
          </p:cNvPr>
          <p:cNvSpPr txBox="1"/>
          <p:nvPr/>
        </p:nvSpPr>
        <p:spPr>
          <a:xfrm>
            <a:off x="6185621" y="4840809"/>
            <a:ext cx="5178855" cy="917054"/>
          </a:xfrm>
          <a:prstGeom prst="rect">
            <a:avLst/>
          </a:prstGeom>
          <a:noFill/>
        </p:spPr>
        <p:txBody>
          <a:bodyPr wrap="square">
            <a:spAutoFit/>
          </a:bodyPr>
          <a:lstStyle/>
          <a:p>
            <a:r>
              <a:rPr lang="en-GB" sz="1800" dirty="0"/>
              <a:t>Find conversation starters, story time ideas and  top tips to reinforce key safety messages at </a:t>
            </a:r>
            <a:r>
              <a:rPr lang="en-GB" sz="1800" dirty="0">
                <a:hlinkClick r:id="rId4"/>
              </a:rPr>
              <a:t>parentsafe.lgfl.net</a:t>
            </a:r>
            <a:r>
              <a:rPr lang="en-GB" sz="1800" dirty="0"/>
              <a:t>  </a:t>
            </a:r>
          </a:p>
        </p:txBody>
      </p:sp>
      <p:sp>
        <p:nvSpPr>
          <p:cNvPr id="8" name="TextBox 7">
            <a:extLst>
              <a:ext uri="{FF2B5EF4-FFF2-40B4-BE49-F238E27FC236}">
                <a16:creationId xmlns:a16="http://schemas.microsoft.com/office/drawing/2014/main" id="{663A834E-7E43-45E2-98A8-9AECC3666165}"/>
              </a:ext>
            </a:extLst>
          </p:cNvPr>
          <p:cNvSpPr txBox="1"/>
          <p:nvPr/>
        </p:nvSpPr>
        <p:spPr>
          <a:xfrm>
            <a:off x="6691674" y="3611633"/>
            <a:ext cx="4188257" cy="830997"/>
          </a:xfrm>
          <a:prstGeom prst="rect">
            <a:avLst/>
          </a:prstGeom>
          <a:noFill/>
        </p:spPr>
        <p:txBody>
          <a:bodyPr wrap="square">
            <a:spAutoFit/>
          </a:bodyPr>
          <a:lstStyle/>
          <a:p>
            <a:r>
              <a:rPr lang="en-GB" sz="2400" b="1" dirty="0"/>
              <a:t>Do you know what they are </a:t>
            </a:r>
            <a:r>
              <a:rPr lang="en-GB" sz="2400" b="1" dirty="0">
                <a:solidFill>
                  <a:srgbClr val="FF0000"/>
                </a:solidFill>
              </a:rPr>
              <a:t>watching</a:t>
            </a:r>
            <a:r>
              <a:rPr lang="en-GB" sz="2400" b="1" dirty="0"/>
              <a:t>?</a:t>
            </a:r>
          </a:p>
        </p:txBody>
      </p:sp>
      <p:pic>
        <p:nvPicPr>
          <p:cNvPr id="9" name="Picture 8" descr="Graphical user interface, application&#10;&#10;Description automatically generated">
            <a:extLst>
              <a:ext uri="{FF2B5EF4-FFF2-40B4-BE49-F238E27FC236}">
                <a16:creationId xmlns:a16="http://schemas.microsoft.com/office/drawing/2014/main" id="{B5CD9958-830B-4410-A86D-8A6F2CEB21AC}"/>
              </a:ext>
            </a:extLst>
          </p:cNvPr>
          <p:cNvPicPr>
            <a:picLocks noChangeAspect="1"/>
          </p:cNvPicPr>
          <p:nvPr/>
        </p:nvPicPr>
        <p:blipFill>
          <a:blip r:embed="rId5"/>
          <a:stretch>
            <a:fillRect/>
          </a:stretch>
        </p:blipFill>
        <p:spPr>
          <a:xfrm>
            <a:off x="240870" y="3193902"/>
            <a:ext cx="5388405" cy="3508162"/>
          </a:xfrm>
          <a:prstGeom prst="rect">
            <a:avLst/>
          </a:prstGeom>
        </p:spPr>
      </p:pic>
    </p:spTree>
    <p:extLst>
      <p:ext uri="{BB962C8B-B14F-4D97-AF65-F5344CB8AC3E}">
        <p14:creationId xmlns:p14="http://schemas.microsoft.com/office/powerpoint/2010/main" val="517826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6D915FE315B249BD474D2DE9E45CE6" ma:contentTypeVersion="15" ma:contentTypeDescription="Create a new document." ma:contentTypeScope="" ma:versionID="c7c50ee30c1f1ca65d3ce565afe78396">
  <xsd:schema xmlns:xsd="http://www.w3.org/2001/XMLSchema" xmlns:xs="http://www.w3.org/2001/XMLSchema" xmlns:p="http://schemas.microsoft.com/office/2006/metadata/properties" xmlns:ns3="0f55fa0a-9d5e-4e70-b2ec-48a4eab9c3b2" xmlns:ns4="61c08809-926b-4b4a-bbae-4dd6df825943" targetNamespace="http://schemas.microsoft.com/office/2006/metadata/properties" ma:root="true" ma:fieldsID="11921bc72020b638e7d81e991ca59cbe" ns3:_="" ns4:_="">
    <xsd:import namespace="0f55fa0a-9d5e-4e70-b2ec-48a4eab9c3b2"/>
    <xsd:import namespace="61c08809-926b-4b4a-bbae-4dd6df82594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5fa0a-9d5e-4e70-b2ec-48a4eab9c3b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c08809-926b-4b4a-bbae-4dd6df82594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81AE70-B6D9-4BBE-BCAE-912C98E7A213}">
  <ds:schemaRefs>
    <ds:schemaRef ds:uri="http://schemas.microsoft.com/sharepoint/v3/contenttype/forms"/>
  </ds:schemaRefs>
</ds:datastoreItem>
</file>

<file path=customXml/itemProps2.xml><?xml version="1.0" encoding="utf-8"?>
<ds:datastoreItem xmlns:ds="http://schemas.openxmlformats.org/officeDocument/2006/customXml" ds:itemID="{4E622987-D106-4398-BE90-76CF5B72AC6A}">
  <ds:schemaRefs>
    <ds:schemaRef ds:uri="http://purl.org/dc/terms/"/>
    <ds:schemaRef ds:uri="http://schemas.openxmlformats.org/package/2006/metadata/core-properties"/>
    <ds:schemaRef ds:uri="http://purl.org/dc/dcmitype/"/>
    <ds:schemaRef ds:uri="0f55fa0a-9d5e-4e70-b2ec-48a4eab9c3b2"/>
    <ds:schemaRef ds:uri="http://purl.org/dc/elements/1.1/"/>
    <ds:schemaRef ds:uri="http://schemas.microsoft.com/office/2006/metadata/properties"/>
    <ds:schemaRef ds:uri="http://schemas.microsoft.com/office/2006/documentManagement/types"/>
    <ds:schemaRef ds:uri="http://schemas.microsoft.com/office/infopath/2007/PartnerControls"/>
    <ds:schemaRef ds:uri="61c08809-926b-4b4a-bbae-4dd6df825943"/>
    <ds:schemaRef ds:uri="http://www.w3.org/XML/1998/namespace"/>
  </ds:schemaRefs>
</ds:datastoreItem>
</file>

<file path=customXml/itemProps3.xml><?xml version="1.0" encoding="utf-8"?>
<ds:datastoreItem xmlns:ds="http://schemas.openxmlformats.org/officeDocument/2006/customXml" ds:itemID="{E8CDDD99-63A4-4333-9FCE-3E237B5ACE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55fa0a-9d5e-4e70-b2ec-48a4eab9c3b2"/>
    <ds:schemaRef ds:uri="61c08809-926b-4b4a-bbae-4dd6df8259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1624</TotalTime>
  <Words>2753</Words>
  <Application>Microsoft Office PowerPoint</Application>
  <PresentationFormat>Widescreen</PresentationFormat>
  <Paragraphs>113</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Calibri Light</vt:lpstr>
      <vt:lpstr>Roboto</vt:lpstr>
      <vt:lpstr>Titillium Web</vt:lpstr>
      <vt:lpstr>Office Theme</vt:lpstr>
      <vt:lpstr>PowerPoint Presentation</vt:lpstr>
      <vt:lpstr>This presentation brings together:</vt:lpstr>
      <vt:lpstr>At a glance…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Mubina Asaria</dc:creator>
  <cp:lastModifiedBy>Allyson Thorpe</cp:lastModifiedBy>
  <cp:revision>48</cp:revision>
  <dcterms:created xsi:type="dcterms:W3CDTF">2020-02-10T12:15:47Z</dcterms:created>
  <dcterms:modified xsi:type="dcterms:W3CDTF">2021-09-24T11:24:25Z</dcterms:modified>
</cp:coreProperties>
</file>