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72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9EA1E-98C4-4A2E-AAC3-800E357DC9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7904" y="1517904"/>
            <a:ext cx="9144000" cy="279806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96B1FA-5AE6-4D57-B37B-4AA0216007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7904" y="4572000"/>
            <a:ext cx="9144000" cy="1527048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F49B66-DBC3-45EE-A6E1-DE10A6C18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  <a:pPr algn="r"/>
              <a:t>9/22/2021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1085F0-1967-4B4F-9824-58E9F2E05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AEDEE5-31B5-4868-8C16-47FF43E27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553463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F9454-6F74-46A8-B299-4AF451BFB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F55CA9-A0BD-4609-9307-BAF987B262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E4293-851E-4FA2-BFF2-B646A4236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907F5-F26D-4A91-8D70-AB54F8B43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8ACBD8-D942-449E-A2B8-358CD1365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697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A50897-0C2E-420B-9A38-A8D5C1D727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50317" y="1517904"/>
            <a:ext cx="2220731" cy="454678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DB2173-32A5-4677-A08F-DAB8FD430D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17904" y="1517904"/>
            <a:ext cx="6562553" cy="454678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B124D-B801-4A6A-9DAF-EBC1B98FE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DAF8DF-2544-45A5-B62B-BB7948FCC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C232D-131E-4BE6-8E2E-BAF5A3084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12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C5BB2-C09C-49B0-BAFA-DE1801CD3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47C21-944D-47FE-9519-A25518837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CE36D-6B7B-4D5E-831E-34A4286D6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AD668-6E19-425C-88F7-AF4220662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05C53-CF7C-4936-9E35-1BEBD6836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808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46C78-A717-4E1F-A742-FD5AECA03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A1270D-CCAE-4437-A0C0-052D111DFC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4572000"/>
            <a:ext cx="91440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9F006A-7EEE-4DB0-8F92-D34C0D46C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3F2ED-2B0E-44A9-8603-286CA0634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4D801C-6B4E-40B6-9D6E-558192264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553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446AA-9418-4C3E-901B-8E2806122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997482-2CA6-4707-976E-6FD4B57BFE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17904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909652-DD12-479C-B639-9452CBA8C0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6792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0EC7A6-AFB1-4989-A0B4-B422D5B2C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9/22/2021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2117C-B497-4647-A66B-1887750FB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8C7AF-5092-416B-B61C-F41D3C573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90CDE0-3FEB-42A0-8BCC-7DADE7D4A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5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778B8B-E9A3-44BE-85A6-3E316659A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17904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BF1BCA-A435-4779-A6FE-15207141F5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36792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9B1923-9749-49E3-88FA-75C326E671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6792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3A70F0-5AFA-4C5A-812B-220C6A38D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6AF721-83FE-4B57-B910-C395D23FD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6A5893-52F1-44A1-AE8E-CF094DB41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9D22302-83E3-4E22-93DF-1E5D463B6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189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D85A6-A4E6-4160-BE43-8146A9894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A24A80-0792-4B3B-BB5A-8B2BD9109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26116E-7A6D-485F-9FA2-25F94D4F4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09ADCC-C5F2-4D90-B153-93DF55858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223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862271-51F6-4122-9709-D279042F8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2CFE08-03FE-487B-8963-9FAD3049C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935A50-18AE-4CB1-BB10-1CBDD8A7C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958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1F683-796D-458C-9B32-A385D604D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1F0BD-641B-4148-BCB3-2704218C8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0952" y="1517904"/>
            <a:ext cx="5330952" cy="45811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28C843-B846-4456-9720-71B7D4FF4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3A3A03-31BD-4E7E-879A-A1C718497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A39078-7D38-4851-A363-B6BC179A5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1FF25E-A25D-47AA-94EB-580A74F01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527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E83B4-9B31-4F73-9767-163636522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7CFC30-8163-47A0-A97F-3F2C3A3BE7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49240" y="764032"/>
            <a:ext cx="6089904" cy="5330952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F1B390-0C23-466E-987C-26420A5F0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C9CA7C-B9D0-4A72-8061-1E02AA15F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3EFC84-C9FE-4BFA-9B4E-4516A1362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01A469-3EFC-4F94-8482-378582E1C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066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B1D84C-7934-4E5B-B6E4-A1D6EC299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13441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6A990F-40AC-447A-964A-840C94A64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2971800"/>
            <a:ext cx="9144000" cy="3127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832A1-FFBA-48B6-B2D0-E5414F1283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5672" y="6400800"/>
            <a:ext cx="18653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algn="r"/>
            <a:fld id="{3F9AFA87-1417-4992-ABD9-27C3BC8CC883}" type="datetimeFigureOut">
              <a:rPr lang="en-US" smtClean="0"/>
              <a:pPr algn="r"/>
              <a:t>9/22/2021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33EC1-4EE2-4453-841C-CFDFE70894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8952" y="6400800"/>
            <a:ext cx="6099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sz="10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CEBA78-E732-44EF-BA0B-FC42F7931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9648" y="6400800"/>
            <a:ext cx="5303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9306479-8C4D-4E4A-A330-DFC80A8A01BE}"/>
              </a:ext>
            </a:extLst>
          </p:cNvPr>
          <p:cNvSpPr/>
          <p:nvPr/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059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42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5760" indent="-365760" algn="l" defTabSz="914400" rtl="0" eaLnBrk="1" latinLnBrk="0" hangingPunct="1">
        <a:lnSpc>
          <a:spcPct val="105000"/>
        </a:lnSpc>
        <a:spcBef>
          <a:spcPts val="900"/>
        </a:spcBef>
        <a:buClr>
          <a:schemeClr val="accent5"/>
        </a:buClr>
        <a:buFont typeface="Avenir Next LT Pro" panose="020B0504020202020204" pitchFamily="34" charset="0"/>
        <a:buChar char="+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indent="0" algn="l" defTabSz="914400" rtl="0" eaLnBrk="1" latinLnBrk="0" hangingPunct="1">
        <a:lnSpc>
          <a:spcPct val="105000"/>
        </a:lnSpc>
        <a:spcBef>
          <a:spcPts val="900"/>
        </a:spcBef>
        <a:buFont typeface="Arial" panose="020B0604020202020204" pitchFamily="34" charset="0"/>
        <a:buNone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40080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" indent="0" algn="l" defTabSz="914400" rtl="0" eaLnBrk="1" latinLnBrk="0" hangingPunct="1">
        <a:lnSpc>
          <a:spcPct val="105000"/>
        </a:lnSpc>
        <a:spcBef>
          <a:spcPts val="600"/>
        </a:spcBef>
        <a:buFontTx/>
        <a:buNone/>
        <a:defRPr sz="1800" i="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886968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220E33D0-A190-4F8A-9DB6-C531C95CA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BCEB5A-EC65-44EA-ABA3-976358E25A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1" y="4869930"/>
            <a:ext cx="6267813" cy="1292078"/>
          </a:xfrm>
        </p:spPr>
        <p:txBody>
          <a:bodyPr anchor="ctr">
            <a:normAutofit/>
          </a:bodyPr>
          <a:lstStyle/>
          <a:p>
            <a:pPr algn="l"/>
            <a:r>
              <a:rPr lang="en-GB" sz="4400">
                <a:latin typeface="Comic Sans MS" panose="030F0702030302020204" pitchFamily="66" charset="0"/>
              </a:rPr>
              <a:t>United Against Bullying</a:t>
            </a:r>
          </a:p>
        </p:txBody>
      </p:sp>
      <p:pic>
        <p:nvPicPr>
          <p:cNvPr id="21" name="Picture 2">
            <a:extLst>
              <a:ext uri="{FF2B5EF4-FFF2-40B4-BE49-F238E27FC236}">
                <a16:creationId xmlns:a16="http://schemas.microsoft.com/office/drawing/2014/main" id="{BC5027CC-634D-4636-9B6C-970145334C4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" b="19466"/>
          <a:stretch/>
        </p:blipFill>
        <p:spPr>
          <a:xfrm>
            <a:off x="20" y="3"/>
            <a:ext cx="7534635" cy="4551037"/>
          </a:xfrm>
          <a:prstGeom prst="rect">
            <a:avLst/>
          </a:prstGeom>
        </p:spPr>
      </p:pic>
      <p:pic>
        <p:nvPicPr>
          <p:cNvPr id="2050" name="Picture 2" descr="Image result for child playing clipart">
            <a:extLst>
              <a:ext uri="{FF2B5EF4-FFF2-40B4-BE49-F238E27FC236}">
                <a16:creationId xmlns:a16="http://schemas.microsoft.com/office/drawing/2014/main" id="{9E568B4B-DB8A-4794-98F8-191B6A4971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4" r="3040" b="3"/>
          <a:stretch/>
        </p:blipFill>
        <p:spPr bwMode="auto">
          <a:xfrm>
            <a:off x="7527517" y="-4"/>
            <a:ext cx="4664483" cy="4553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2461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9306479-8C4D-4E4A-A330-DFC80A8A0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B45BA4C-9B54-4496-821F-9E0985CA9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5E1BB9D-FAFF-4C3E-9E44-13F8FBABCD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47C897C6-901F-410E-B2AC-162ED94B01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2000" y="762000"/>
            <a:ext cx="10668000" cy="5334000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AD83E6-9DD7-4FE1-83FF-5C02D2E00B61}"/>
              </a:ext>
            </a:extLst>
          </p:cNvPr>
          <p:cNvSpPr txBox="1">
            <a:spLocks/>
          </p:cNvSpPr>
          <p:nvPr/>
        </p:nvSpPr>
        <p:spPr>
          <a:xfrm>
            <a:off x="1517903" y="1461686"/>
            <a:ext cx="4680595" cy="28531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sz="42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8000" dirty="0">
                <a:latin typeface="Comic Sans MS" panose="030F0702030302020204" pitchFamily="66" charset="0"/>
              </a:rPr>
              <a:t>What is bullying?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A7C2A80-BA36-4F45-B8FB-62D231C500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42761" y="2239307"/>
            <a:ext cx="3828287" cy="2379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00669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6131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9306479-8C4D-4E4A-A330-DFC80A8A0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B45BA4C-9B54-4496-821F-9E0985CA9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5E1BB9D-FAFF-4C3E-9E44-13F8FBABCD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47C897C6-901F-410E-B2AC-162ED94B01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2000" y="762000"/>
            <a:ext cx="10668000" cy="5334000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AD83E6-9DD7-4FE1-83FF-5C02D2E00B61}"/>
              </a:ext>
            </a:extLst>
          </p:cNvPr>
          <p:cNvSpPr txBox="1">
            <a:spLocks/>
          </p:cNvSpPr>
          <p:nvPr/>
        </p:nvSpPr>
        <p:spPr>
          <a:xfrm>
            <a:off x="762000" y="837267"/>
            <a:ext cx="9155811" cy="14106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sz="42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4800" dirty="0">
                <a:latin typeface="Comic Sans MS" panose="030F0702030302020204" pitchFamily="66" charset="0"/>
              </a:rPr>
              <a:t>Bullying is when someone is unkind to someone else.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A7C2A80-BA36-4F45-B8FB-62D231C500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66736" y="4185401"/>
            <a:ext cx="3044189" cy="1892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00669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5B0450F2-599A-4809-96F0-8B2EC1B52DBE}"/>
              </a:ext>
            </a:extLst>
          </p:cNvPr>
          <p:cNvSpPr txBox="1">
            <a:spLocks/>
          </p:cNvSpPr>
          <p:nvPr/>
        </p:nvSpPr>
        <p:spPr>
          <a:xfrm>
            <a:off x="835152" y="2578843"/>
            <a:ext cx="9155811" cy="14106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sz="42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4800" dirty="0">
                <a:latin typeface="Comic Sans MS" panose="030F0702030302020204" pitchFamily="66" charset="0"/>
              </a:rPr>
              <a:t>It is bullying if it happens lots of times to the same person.</a:t>
            </a:r>
          </a:p>
        </p:txBody>
      </p:sp>
    </p:spTree>
    <p:extLst>
      <p:ext uri="{BB962C8B-B14F-4D97-AF65-F5344CB8AC3E}">
        <p14:creationId xmlns:p14="http://schemas.microsoft.com/office/powerpoint/2010/main" val="3848574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9306479-8C4D-4E4A-A330-DFC80A8A0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B45BA4C-9B54-4496-821F-9E0985CA9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5E1BB9D-FAFF-4C3E-9E44-13F8FBABCD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47C897C6-901F-410E-B2AC-162ED94B01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2000" y="762000"/>
            <a:ext cx="10668000" cy="5334000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AD83E6-9DD7-4FE1-83FF-5C02D2E00B61}"/>
              </a:ext>
            </a:extLst>
          </p:cNvPr>
          <p:cNvSpPr txBox="1">
            <a:spLocks/>
          </p:cNvSpPr>
          <p:nvPr/>
        </p:nvSpPr>
        <p:spPr>
          <a:xfrm>
            <a:off x="1104900" y="903942"/>
            <a:ext cx="9155811" cy="8105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sz="42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4800" dirty="0">
                <a:latin typeface="Comic Sans MS" panose="030F0702030302020204" pitchFamily="66" charset="0"/>
              </a:rPr>
              <a:t>What does unkind look like?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AEA1B6-50E5-4182-8C2A-565E7E979EFE}"/>
              </a:ext>
            </a:extLst>
          </p:cNvPr>
          <p:cNvSpPr txBox="1"/>
          <p:nvPr/>
        </p:nvSpPr>
        <p:spPr>
          <a:xfrm>
            <a:off x="1095376" y="2090737"/>
            <a:ext cx="82962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Comic Sans MS" panose="030F0702030302020204" pitchFamily="66" charset="0"/>
              </a:rPr>
              <a:t>Calling  someone unkind names</a:t>
            </a:r>
          </a:p>
          <a:p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5F65E40-1D40-43C9-9B50-0B3390474E76}"/>
              </a:ext>
            </a:extLst>
          </p:cNvPr>
          <p:cNvSpPr txBox="1"/>
          <p:nvPr/>
        </p:nvSpPr>
        <p:spPr>
          <a:xfrm>
            <a:off x="1095375" y="3043238"/>
            <a:ext cx="60483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Comic Sans MS" panose="030F0702030302020204" pitchFamily="66" charset="0"/>
              </a:rPr>
              <a:t>Hurting someone</a:t>
            </a:r>
          </a:p>
          <a:p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3C8BEE1-B7C9-4305-8FC8-FA9E3EC4E968}"/>
              </a:ext>
            </a:extLst>
          </p:cNvPr>
          <p:cNvSpPr txBox="1"/>
          <p:nvPr/>
        </p:nvSpPr>
        <p:spPr>
          <a:xfrm>
            <a:off x="1022223" y="3931522"/>
            <a:ext cx="60483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Comic Sans MS" panose="030F0702030302020204" pitchFamily="66" charset="0"/>
              </a:rPr>
              <a:t>Sending unkind messages</a:t>
            </a:r>
          </a:p>
          <a:p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C9996DD-7D4B-46FE-9D53-38A2C63260D1}"/>
              </a:ext>
            </a:extLst>
          </p:cNvPr>
          <p:cNvSpPr txBox="1"/>
          <p:nvPr/>
        </p:nvSpPr>
        <p:spPr>
          <a:xfrm>
            <a:off x="1034415" y="4920932"/>
            <a:ext cx="60483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Comic Sans MS" panose="030F0702030302020204" pitchFamily="66" charset="0"/>
              </a:rPr>
              <a:t>Making someone feel sad</a:t>
            </a:r>
          </a:p>
          <a:p>
            <a:endParaRPr lang="en-GB" dirty="0"/>
          </a:p>
        </p:txBody>
      </p:sp>
      <p:pic>
        <p:nvPicPr>
          <p:cNvPr id="15" name="Picture 2" descr="Image result for child saying sorry clipart">
            <a:extLst>
              <a:ext uri="{FF2B5EF4-FFF2-40B4-BE49-F238E27FC236}">
                <a16:creationId xmlns:a16="http://schemas.microsoft.com/office/drawing/2014/main" id="{4E7ABEB0-EEC8-42C2-B661-FAD6AA3316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2516951"/>
            <a:ext cx="2450973" cy="3288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6218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1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9306479-8C4D-4E4A-A330-DFC80A8A0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B45BA4C-9B54-4496-821F-9E0985CA9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5E1BB9D-FAFF-4C3E-9E44-13F8FBABCD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47C897C6-901F-410E-B2AC-162ED94B01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2000" y="762000"/>
            <a:ext cx="10668000" cy="5334000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AD83E6-9DD7-4FE1-83FF-5C02D2E00B61}"/>
              </a:ext>
            </a:extLst>
          </p:cNvPr>
          <p:cNvSpPr txBox="1">
            <a:spLocks/>
          </p:cNvSpPr>
          <p:nvPr/>
        </p:nvSpPr>
        <p:spPr>
          <a:xfrm>
            <a:off x="1104900" y="903942"/>
            <a:ext cx="9155811" cy="8105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sz="42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4800" dirty="0">
                <a:latin typeface="Comic Sans MS" panose="030F0702030302020204" pitchFamily="66" charset="0"/>
              </a:rPr>
              <a:t>Is this bullying?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AEA1B6-50E5-4182-8C2A-565E7E979EFE}"/>
              </a:ext>
            </a:extLst>
          </p:cNvPr>
          <p:cNvSpPr txBox="1"/>
          <p:nvPr/>
        </p:nvSpPr>
        <p:spPr>
          <a:xfrm>
            <a:off x="1095376" y="2090737"/>
            <a:ext cx="829627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Comic Sans MS" panose="030F0702030302020204" pitchFamily="66" charset="0"/>
              </a:rPr>
              <a:t>Katie is playing on the yard.</a:t>
            </a:r>
          </a:p>
          <a:p>
            <a:r>
              <a:rPr lang="en-US" sz="3600" dirty="0">
                <a:latin typeface="Comic Sans MS" panose="030F0702030302020204" pitchFamily="66" charset="0"/>
              </a:rPr>
              <a:t>She is playing with a ball.</a:t>
            </a:r>
          </a:p>
          <a:p>
            <a:r>
              <a:rPr lang="en-US" sz="3600" dirty="0">
                <a:latin typeface="Comic Sans MS" panose="030F0702030302020204" pitchFamily="66" charset="0"/>
              </a:rPr>
              <a:t>She throws the ball and it hits someone else.</a:t>
            </a:r>
          </a:p>
          <a:p>
            <a:r>
              <a:rPr lang="en-US" sz="3600" dirty="0">
                <a:latin typeface="Comic Sans MS" panose="030F0702030302020204" pitchFamily="66" charset="0"/>
              </a:rPr>
              <a:t>She says sorry.</a:t>
            </a:r>
          </a:p>
          <a:p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C9996DD-7D4B-46FE-9D53-38A2C63260D1}"/>
              </a:ext>
            </a:extLst>
          </p:cNvPr>
          <p:cNvSpPr txBox="1"/>
          <p:nvPr/>
        </p:nvSpPr>
        <p:spPr>
          <a:xfrm>
            <a:off x="1639252" y="5370312"/>
            <a:ext cx="60483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No, this is an accident</a:t>
            </a:r>
          </a:p>
          <a:p>
            <a:endParaRPr lang="en-GB" dirty="0"/>
          </a:p>
        </p:txBody>
      </p:sp>
      <p:pic>
        <p:nvPicPr>
          <p:cNvPr id="1026" name="Picture 2" descr="Image result for child playing with ball clipart">
            <a:extLst>
              <a:ext uri="{FF2B5EF4-FFF2-40B4-BE49-F238E27FC236}">
                <a16:creationId xmlns:a16="http://schemas.microsoft.com/office/drawing/2014/main" id="{8BC53E50-629D-47B6-9088-383E3B9945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1039" y="1250158"/>
            <a:ext cx="2860306" cy="1988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0195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9306479-8C4D-4E4A-A330-DFC80A8A0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B45BA4C-9B54-4496-821F-9E0985CA9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5E1BB9D-FAFF-4C3E-9E44-13F8FBABCD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47C897C6-901F-410E-B2AC-162ED94B01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2000" y="762000"/>
            <a:ext cx="10668000" cy="5334000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AD83E6-9DD7-4FE1-83FF-5C02D2E00B61}"/>
              </a:ext>
            </a:extLst>
          </p:cNvPr>
          <p:cNvSpPr txBox="1">
            <a:spLocks/>
          </p:cNvSpPr>
          <p:nvPr/>
        </p:nvSpPr>
        <p:spPr>
          <a:xfrm>
            <a:off x="1104900" y="903942"/>
            <a:ext cx="9155811" cy="8105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sz="42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4800" dirty="0">
                <a:latin typeface="Comic Sans MS" panose="030F0702030302020204" pitchFamily="66" charset="0"/>
              </a:rPr>
              <a:t>Is this bullying?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AEA1B6-50E5-4182-8C2A-565E7E979EFE}"/>
              </a:ext>
            </a:extLst>
          </p:cNvPr>
          <p:cNvSpPr txBox="1"/>
          <p:nvPr/>
        </p:nvSpPr>
        <p:spPr>
          <a:xfrm>
            <a:off x="1095376" y="2090737"/>
            <a:ext cx="829627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Comic Sans MS" panose="030F0702030302020204" pitchFamily="66" charset="0"/>
              </a:rPr>
              <a:t>Tim calls Adam silly.</a:t>
            </a:r>
          </a:p>
          <a:p>
            <a:r>
              <a:rPr lang="en-US" sz="3600" dirty="0">
                <a:latin typeface="Comic Sans MS" panose="030F0702030302020204" pitchFamily="66" charset="0"/>
              </a:rPr>
              <a:t>He says sorry.</a:t>
            </a:r>
          </a:p>
          <a:p>
            <a:r>
              <a:rPr lang="en-US" sz="3600" dirty="0">
                <a:latin typeface="Comic Sans MS" panose="030F0702030302020204" pitchFamily="66" charset="0"/>
              </a:rPr>
              <a:t>He knows this was a wrong choice  and doesn’t do it again.</a:t>
            </a:r>
          </a:p>
          <a:p>
            <a:endParaRPr lang="en-US" sz="3600" dirty="0">
              <a:latin typeface="Comic Sans MS" panose="030F0702030302020204" pitchFamily="66" charset="0"/>
            </a:endParaRPr>
          </a:p>
          <a:p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C9996DD-7D4B-46FE-9D53-38A2C63260D1}"/>
              </a:ext>
            </a:extLst>
          </p:cNvPr>
          <p:cNvSpPr txBox="1"/>
          <p:nvPr/>
        </p:nvSpPr>
        <p:spPr>
          <a:xfrm>
            <a:off x="1532191" y="5052296"/>
            <a:ext cx="862145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No, although this was unkind, Tim said sorry and he doesn’t  do it again.</a:t>
            </a:r>
          </a:p>
          <a:p>
            <a:endParaRPr lang="en-GB" dirty="0"/>
          </a:p>
        </p:txBody>
      </p:sp>
      <p:pic>
        <p:nvPicPr>
          <p:cNvPr id="11" name="Picture 2" descr="Image result for child saying sorry clipart">
            <a:extLst>
              <a:ext uri="{FF2B5EF4-FFF2-40B4-BE49-F238E27FC236}">
                <a16:creationId xmlns:a16="http://schemas.microsoft.com/office/drawing/2014/main" id="{52BE9B04-3C41-46F5-B39E-67A857C12A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4300" y="859032"/>
            <a:ext cx="2893314" cy="3296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5614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9306479-8C4D-4E4A-A330-DFC80A8A0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B45BA4C-9B54-4496-821F-9E0985CA9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5E1BB9D-FAFF-4C3E-9E44-13F8FBABCD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47C897C6-901F-410E-B2AC-162ED94B01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2000" y="762000"/>
            <a:ext cx="10668000" cy="5334000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AD83E6-9DD7-4FE1-83FF-5C02D2E00B61}"/>
              </a:ext>
            </a:extLst>
          </p:cNvPr>
          <p:cNvSpPr txBox="1">
            <a:spLocks/>
          </p:cNvSpPr>
          <p:nvPr/>
        </p:nvSpPr>
        <p:spPr>
          <a:xfrm>
            <a:off x="1104900" y="903942"/>
            <a:ext cx="9155811" cy="8105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sz="42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4800" dirty="0">
                <a:latin typeface="Comic Sans MS" panose="030F0702030302020204" pitchFamily="66" charset="0"/>
              </a:rPr>
              <a:t>Is this bullying?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AEA1B6-50E5-4182-8C2A-565E7E979EFE}"/>
              </a:ext>
            </a:extLst>
          </p:cNvPr>
          <p:cNvSpPr txBox="1"/>
          <p:nvPr/>
        </p:nvSpPr>
        <p:spPr>
          <a:xfrm>
            <a:off x="981170" y="1856443"/>
            <a:ext cx="951538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Comic Sans MS" panose="030F0702030302020204" pitchFamily="66" charset="0"/>
              </a:rPr>
              <a:t>Cathy pushes Bob at playtime.</a:t>
            </a:r>
          </a:p>
          <a:p>
            <a:r>
              <a:rPr lang="en-US" sz="3600" dirty="0">
                <a:latin typeface="Comic Sans MS" panose="030F0702030302020204" pitchFamily="66" charset="0"/>
              </a:rPr>
              <a:t>She calls Bob an unkind name at lunch time.</a:t>
            </a:r>
          </a:p>
          <a:p>
            <a:r>
              <a:rPr lang="en-US" sz="3600" dirty="0">
                <a:latin typeface="Comic Sans MS" panose="030F0702030302020204" pitchFamily="66" charset="0"/>
              </a:rPr>
              <a:t>She won’t let Bob join in with </a:t>
            </a:r>
          </a:p>
          <a:p>
            <a:r>
              <a:rPr lang="en-US" sz="3600" dirty="0">
                <a:latin typeface="Comic Sans MS" panose="030F0702030302020204" pitchFamily="66" charset="0"/>
              </a:rPr>
              <a:t>the game.</a:t>
            </a:r>
          </a:p>
          <a:p>
            <a:r>
              <a:rPr lang="en-US" sz="3600" dirty="0">
                <a:latin typeface="Comic Sans MS" panose="030F0702030302020204" pitchFamily="66" charset="0"/>
              </a:rPr>
              <a:t>Cathy pushes Bob the next day and the next week. </a:t>
            </a:r>
          </a:p>
          <a:p>
            <a:endParaRPr lang="en-US" sz="3600" dirty="0">
              <a:latin typeface="Comic Sans MS" panose="030F0702030302020204" pitchFamily="66" charset="0"/>
            </a:endParaRPr>
          </a:p>
          <a:p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C9996DD-7D4B-46FE-9D53-38A2C63260D1}"/>
              </a:ext>
            </a:extLst>
          </p:cNvPr>
          <p:cNvSpPr txBox="1"/>
          <p:nvPr/>
        </p:nvSpPr>
        <p:spPr>
          <a:xfrm>
            <a:off x="901827" y="5266977"/>
            <a:ext cx="862145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Yes. Cathy is unkind to Bob lots of times. </a:t>
            </a:r>
          </a:p>
          <a:p>
            <a:endParaRPr lang="en-GB" dirty="0"/>
          </a:p>
        </p:txBody>
      </p:sp>
      <p:pic>
        <p:nvPicPr>
          <p:cNvPr id="6146" name="Picture 2" descr="Image result for bullying clipart">
            <a:extLst>
              <a:ext uri="{FF2B5EF4-FFF2-40B4-BE49-F238E27FC236}">
                <a16:creationId xmlns:a16="http://schemas.microsoft.com/office/drawing/2014/main" id="{10F1B5FC-6A3F-4B83-956B-494FD1F630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7619" y="897392"/>
            <a:ext cx="1549481" cy="1634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6102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9306479-8C4D-4E4A-A330-DFC80A8A0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B45BA4C-9B54-4496-821F-9E0985CA9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5E1BB9D-FAFF-4C3E-9E44-13F8FBABCD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47C897C6-901F-410E-B2AC-162ED94B01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2000" y="762000"/>
            <a:ext cx="10668000" cy="5334000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AD83E6-9DD7-4FE1-83FF-5C02D2E00B61}"/>
              </a:ext>
            </a:extLst>
          </p:cNvPr>
          <p:cNvSpPr txBox="1">
            <a:spLocks/>
          </p:cNvSpPr>
          <p:nvPr/>
        </p:nvSpPr>
        <p:spPr>
          <a:xfrm>
            <a:off x="762000" y="785010"/>
            <a:ext cx="9155811" cy="8105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sz="42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3600" dirty="0">
                <a:latin typeface="Comic Sans MS" panose="030F0702030302020204" pitchFamily="66" charset="0"/>
              </a:rPr>
              <a:t>What can we do if we see bullying?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C9996DD-7D4B-46FE-9D53-38A2C63260D1}"/>
              </a:ext>
            </a:extLst>
          </p:cNvPr>
          <p:cNvSpPr txBox="1"/>
          <p:nvPr/>
        </p:nvSpPr>
        <p:spPr>
          <a:xfrm>
            <a:off x="1296352" y="1455673"/>
            <a:ext cx="862145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rgbClr val="FF0000"/>
                </a:solidFill>
                <a:latin typeface="Comic Sans MS" panose="030F0702030302020204" pitchFamily="66" charset="0"/>
              </a:rPr>
              <a:t>S</a:t>
            </a:r>
            <a:r>
              <a:rPr lang="en-US" sz="4000" dirty="0">
                <a:latin typeface="Comic Sans MS" panose="030F0702030302020204" pitchFamily="66" charset="0"/>
              </a:rPr>
              <a:t>ee bullies</a:t>
            </a:r>
            <a:endParaRPr lang="en-US" sz="8800" dirty="0">
              <a:latin typeface="Comic Sans MS" panose="030F0702030302020204" pitchFamily="66" charset="0"/>
            </a:endParaRPr>
          </a:p>
          <a:p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7606F3F-431C-445F-B275-A15FEDCF3F29}"/>
              </a:ext>
            </a:extLst>
          </p:cNvPr>
          <p:cNvSpPr txBox="1"/>
          <p:nvPr/>
        </p:nvSpPr>
        <p:spPr>
          <a:xfrm>
            <a:off x="1296351" y="2496469"/>
            <a:ext cx="862145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rgbClr val="FF0000"/>
                </a:solidFill>
                <a:latin typeface="Comic Sans MS" panose="030F0702030302020204" pitchFamily="66" charset="0"/>
              </a:rPr>
              <a:t>T</a:t>
            </a:r>
            <a:r>
              <a:rPr lang="en-US" sz="4000" dirty="0">
                <a:latin typeface="Comic Sans MS" panose="030F0702030302020204" pitchFamily="66" charset="0"/>
              </a:rPr>
              <a:t>ell someone</a:t>
            </a:r>
            <a:endParaRPr lang="en-US" sz="8800" dirty="0">
              <a:latin typeface="Comic Sans MS" panose="030F0702030302020204" pitchFamily="66" charset="0"/>
            </a:endParaRPr>
          </a:p>
          <a:p>
            <a:endParaRPr lang="en-GB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98418D7-50E4-4A7B-AD9F-FEFF2805F2A4}"/>
              </a:ext>
            </a:extLst>
          </p:cNvPr>
          <p:cNvSpPr txBox="1"/>
          <p:nvPr/>
        </p:nvSpPr>
        <p:spPr>
          <a:xfrm>
            <a:off x="1296351" y="3525995"/>
            <a:ext cx="862145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rgbClr val="FF0000"/>
                </a:solidFill>
                <a:latin typeface="Comic Sans MS" panose="030F0702030302020204" pitchFamily="66" charset="0"/>
              </a:rPr>
              <a:t>O</a:t>
            </a:r>
            <a:r>
              <a:rPr lang="en-US" sz="4000" dirty="0">
                <a:latin typeface="Comic Sans MS" panose="030F0702030302020204" pitchFamily="66" charset="0"/>
              </a:rPr>
              <a:t>ffer kindness</a:t>
            </a:r>
            <a:endParaRPr lang="en-US" sz="8800" dirty="0">
              <a:latin typeface="Comic Sans MS" panose="030F0702030302020204" pitchFamily="66" charset="0"/>
            </a:endParaRPr>
          </a:p>
          <a:p>
            <a:endParaRPr lang="en-GB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09D3232-6F6D-40D5-85FD-859A70D63C58}"/>
              </a:ext>
            </a:extLst>
          </p:cNvPr>
          <p:cNvSpPr txBox="1"/>
          <p:nvPr/>
        </p:nvSpPr>
        <p:spPr>
          <a:xfrm>
            <a:off x="1296350" y="4728718"/>
            <a:ext cx="862145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rgbClr val="FF0000"/>
                </a:solidFill>
                <a:latin typeface="Comic Sans MS" panose="030F0702030302020204" pitchFamily="66" charset="0"/>
              </a:rPr>
              <a:t>P</a:t>
            </a:r>
            <a:r>
              <a:rPr lang="en-US" sz="4000" dirty="0">
                <a:latin typeface="Comic Sans MS" panose="030F0702030302020204" pitchFamily="66" charset="0"/>
              </a:rPr>
              <a:t>rotect each other</a:t>
            </a:r>
            <a:endParaRPr lang="en-US" sz="8800" dirty="0">
              <a:latin typeface="Comic Sans MS" panose="030F0702030302020204" pitchFamily="66" charset="0"/>
            </a:endParaRPr>
          </a:p>
          <a:p>
            <a:endParaRPr lang="en-GB" dirty="0"/>
          </a:p>
        </p:txBody>
      </p:sp>
      <p:pic>
        <p:nvPicPr>
          <p:cNvPr id="4102" name="Picture 6" descr="Image result for teacher clipart">
            <a:extLst>
              <a:ext uri="{FF2B5EF4-FFF2-40B4-BE49-F238E27FC236}">
                <a16:creationId xmlns:a16="http://schemas.microsoft.com/office/drawing/2014/main" id="{A6185A6A-488C-48AD-9CBD-8636F45293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1314" y="1370725"/>
            <a:ext cx="1102590" cy="1984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Image result for bullying clipart">
            <a:extLst>
              <a:ext uri="{FF2B5EF4-FFF2-40B4-BE49-F238E27FC236}">
                <a16:creationId xmlns:a16="http://schemas.microsoft.com/office/drawing/2014/main" id="{11CA552E-C8A8-4C61-8C3C-4B97F9E2DD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2393" y="1748596"/>
            <a:ext cx="1973461" cy="2109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Image result for being kind clipart">
            <a:extLst>
              <a:ext uri="{FF2B5EF4-FFF2-40B4-BE49-F238E27FC236}">
                <a16:creationId xmlns:a16="http://schemas.microsoft.com/office/drawing/2014/main" id="{4A06D6AA-533B-425C-846D-9C567422F2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5854" y="3458845"/>
            <a:ext cx="1179022" cy="1477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8" name="Picture 12" descr="Image result for being kind clipart">
            <a:extLst>
              <a:ext uri="{FF2B5EF4-FFF2-40B4-BE49-F238E27FC236}">
                <a16:creationId xmlns:a16="http://schemas.microsoft.com/office/drawing/2014/main" id="{EE23CDFE-5D83-4D7C-97DA-4F94D185C8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5234" y="4078328"/>
            <a:ext cx="1885000" cy="1715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923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1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PrismaticVTI">
  <a:themeElements>
    <a:clrScheme name="AnalogousFromDarkSeedLeftStep">
      <a:dk1>
        <a:srgbClr val="000000"/>
      </a:dk1>
      <a:lt1>
        <a:srgbClr val="FFFFFF"/>
      </a:lt1>
      <a:dk2>
        <a:srgbClr val="2F1B30"/>
      </a:dk2>
      <a:lt2>
        <a:srgbClr val="F0F3F3"/>
      </a:lt2>
      <a:accent1>
        <a:srgbClr val="E7292F"/>
      </a:accent1>
      <a:accent2>
        <a:srgbClr val="D5176C"/>
      </a:accent2>
      <a:accent3>
        <a:srgbClr val="E729CD"/>
      </a:accent3>
      <a:accent4>
        <a:srgbClr val="A017D5"/>
      </a:accent4>
      <a:accent5>
        <a:srgbClr val="6329E7"/>
      </a:accent5>
      <a:accent6>
        <a:srgbClr val="273BD8"/>
      </a:accent6>
      <a:hlink>
        <a:srgbClr val="7B3FBF"/>
      </a:hlink>
      <a:folHlink>
        <a:srgbClr val="7F7F7F"/>
      </a:folHlink>
    </a:clrScheme>
    <a:fontScheme name="Custom 166">
      <a:majorFont>
        <a:latin typeface="Aharon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ismaticVTI" id="{DA44D624-A564-4DE8-8446-0CD5C485C979}" vid="{8B2B1550-B69C-4156-BAEC-B2E559F94BD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201</Words>
  <Application>Microsoft Office PowerPoint</Application>
  <PresentationFormat>Widescreen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Aharoni</vt:lpstr>
      <vt:lpstr>Arial</vt:lpstr>
      <vt:lpstr>Avenir Next LT Pro</vt:lpstr>
      <vt:lpstr>Comic Sans MS</vt:lpstr>
      <vt:lpstr>PrismaticVTI</vt:lpstr>
      <vt:lpstr>United Against Bullying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United Against Bullying</dc:title>
  <dc:creator>Stephanie Langford</dc:creator>
  <cp:lastModifiedBy>Stephanie Langford</cp:lastModifiedBy>
  <cp:revision>1</cp:revision>
  <dcterms:created xsi:type="dcterms:W3CDTF">2021-09-22T18:11:35Z</dcterms:created>
  <dcterms:modified xsi:type="dcterms:W3CDTF">2021-09-22T19:02:22Z</dcterms:modified>
</cp:coreProperties>
</file>